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489" r:id="rId3"/>
    <p:sldId id="261" r:id="rId4"/>
    <p:sldId id="490" r:id="rId5"/>
    <p:sldId id="491" r:id="rId6"/>
    <p:sldId id="508" r:id="rId7"/>
    <p:sldId id="509" r:id="rId8"/>
    <p:sldId id="507" r:id="rId9"/>
    <p:sldId id="511" r:id="rId10"/>
    <p:sldId id="510" r:id="rId11"/>
    <p:sldId id="512" r:id="rId12"/>
    <p:sldId id="426" r:id="rId13"/>
    <p:sldId id="427" r:id="rId14"/>
    <p:sldId id="428" r:id="rId15"/>
    <p:sldId id="429" r:id="rId16"/>
    <p:sldId id="431" r:id="rId17"/>
    <p:sldId id="402" r:id="rId18"/>
    <p:sldId id="403" r:id="rId19"/>
    <p:sldId id="432" r:id="rId20"/>
    <p:sldId id="433" r:id="rId21"/>
    <p:sldId id="434" r:id="rId22"/>
    <p:sldId id="435" r:id="rId23"/>
    <p:sldId id="436" r:id="rId24"/>
    <p:sldId id="397" r:id="rId25"/>
    <p:sldId id="437" r:id="rId26"/>
    <p:sldId id="438" r:id="rId27"/>
    <p:sldId id="439" r:id="rId28"/>
    <p:sldId id="440" r:id="rId29"/>
    <p:sldId id="441" r:id="rId30"/>
    <p:sldId id="442" r:id="rId31"/>
    <p:sldId id="443" r:id="rId32"/>
    <p:sldId id="444" r:id="rId33"/>
    <p:sldId id="445" r:id="rId34"/>
    <p:sldId id="446" r:id="rId35"/>
    <p:sldId id="447" r:id="rId36"/>
    <p:sldId id="448" r:id="rId37"/>
    <p:sldId id="449" r:id="rId38"/>
    <p:sldId id="450" r:id="rId39"/>
    <p:sldId id="451" r:id="rId40"/>
    <p:sldId id="452" r:id="rId41"/>
    <p:sldId id="453" r:id="rId42"/>
    <p:sldId id="454" r:id="rId43"/>
    <p:sldId id="455" r:id="rId44"/>
    <p:sldId id="456" r:id="rId45"/>
    <p:sldId id="457" r:id="rId46"/>
    <p:sldId id="458" r:id="rId47"/>
    <p:sldId id="459" r:id="rId48"/>
    <p:sldId id="460" r:id="rId49"/>
    <p:sldId id="492" r:id="rId50"/>
    <p:sldId id="493" r:id="rId51"/>
    <p:sldId id="463" r:id="rId52"/>
    <p:sldId id="464" r:id="rId53"/>
    <p:sldId id="494" r:id="rId54"/>
    <p:sldId id="495" r:id="rId55"/>
    <p:sldId id="467" r:id="rId56"/>
    <p:sldId id="496" r:id="rId57"/>
    <p:sldId id="497" r:id="rId58"/>
    <p:sldId id="513" r:id="rId59"/>
    <p:sldId id="514" r:id="rId60"/>
    <p:sldId id="515" r:id="rId61"/>
    <p:sldId id="471" r:id="rId62"/>
    <p:sldId id="473" r:id="rId63"/>
    <p:sldId id="474" r:id="rId64"/>
    <p:sldId id="476" r:id="rId65"/>
    <p:sldId id="477" r:id="rId66"/>
    <p:sldId id="501" r:id="rId67"/>
    <p:sldId id="479" r:id="rId68"/>
    <p:sldId id="480" r:id="rId69"/>
    <p:sldId id="502" r:id="rId70"/>
    <p:sldId id="503" r:id="rId71"/>
    <p:sldId id="483" r:id="rId72"/>
    <p:sldId id="484" r:id="rId73"/>
    <p:sldId id="485" r:id="rId74"/>
    <p:sldId id="504" r:id="rId75"/>
    <p:sldId id="505" r:id="rId76"/>
    <p:sldId id="506"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3" autoAdjust="0"/>
    <p:restoredTop sz="73655" autoAdjust="0"/>
  </p:normalViewPr>
  <p:slideViewPr>
    <p:cSldViewPr snapToGrid="0">
      <p:cViewPr varScale="1">
        <p:scale>
          <a:sx n="74" d="100"/>
          <a:sy n="74" d="100"/>
        </p:scale>
        <p:origin x="18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6DA117-10E6-4BFD-ADAF-6E7EA5EFA42C}" type="datetimeFigureOut">
              <a:rPr lang="en-US" smtClean="0"/>
              <a:t>9/12/2024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6AFD1-51E9-4B71-9D56-066F69D17A56}" type="slidenum">
              <a:rPr lang="en-US" smtClean="0"/>
              <a:t>‹#›</a:t>
            </a:fld>
            <a:endParaRPr lang="en-US"/>
          </a:p>
        </p:txBody>
      </p:sp>
    </p:spTree>
    <p:extLst>
      <p:ext uri="{BB962C8B-B14F-4D97-AF65-F5344CB8AC3E}">
        <p14:creationId xmlns:p14="http://schemas.microsoft.com/office/powerpoint/2010/main" val="3171127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17D49-0A3C-46EB-8E1C-106C1194CC17}"/>
              </a:ext>
            </a:extLst>
          </p:cNvPr>
          <p:cNvSpPr>
            <a:spLocks noGrp="1"/>
          </p:cNvSpPr>
          <p:nvPr>
            <p:ph type="ctrTitle"/>
          </p:nvPr>
        </p:nvSpPr>
        <p:spPr>
          <a:xfrm>
            <a:off x="1524000" y="1122363"/>
            <a:ext cx="9144000" cy="2387600"/>
          </a:xfrm>
        </p:spPr>
        <p:txBody>
          <a:bodyPr anchor="b"/>
          <a:lstStyle>
            <a:lvl1pPr algn="ctr">
              <a:defRPr sz="6000">
                <a:latin typeface="Cambria" panose="02040503050406030204" pitchFamily="18" charset="0"/>
                <a:ea typeface="Cambria" panose="02040503050406030204"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5C51C021-1B81-476A-85A3-A9790C427F20}"/>
              </a:ext>
            </a:extLst>
          </p:cNvPr>
          <p:cNvSpPr>
            <a:spLocks noGrp="1"/>
          </p:cNvSpPr>
          <p:nvPr>
            <p:ph type="subTitle" idx="1"/>
          </p:nvPr>
        </p:nvSpPr>
        <p:spPr>
          <a:xfrm>
            <a:off x="1524000" y="3602038"/>
            <a:ext cx="9144000" cy="1655762"/>
          </a:xfrm>
        </p:spPr>
        <p:txBody>
          <a:bodyPr/>
          <a:lstStyle>
            <a:lvl1pPr marL="0" indent="0" algn="ctr">
              <a:buNone/>
              <a:defRPr sz="2400">
                <a:latin typeface="Cambria" panose="02040503050406030204" pitchFamily="18" charset="0"/>
                <a:ea typeface="Cambria" panose="020405030504060302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D0A1B1-2255-4C58-B244-3E02ABAF2AED}"/>
              </a:ext>
            </a:extLst>
          </p:cNvPr>
          <p:cNvSpPr>
            <a:spLocks noGrp="1"/>
          </p:cNvSpPr>
          <p:nvPr>
            <p:ph type="dt" sz="half" idx="10"/>
          </p:nvPr>
        </p:nvSpPr>
        <p:spPr/>
        <p:txBody>
          <a:bodyPr/>
          <a:lstStyle>
            <a:lvl1pPr>
              <a:defRPr>
                <a:latin typeface="Cambria" panose="02040503050406030204" pitchFamily="18" charset="0"/>
                <a:ea typeface="Cambria" panose="02040503050406030204" pitchFamily="18" charset="0"/>
              </a:defRPr>
            </a:lvl1pPr>
          </a:lstStyle>
          <a:p>
            <a:fld id="{1215B1D1-5DE1-47DB-A0E0-D90E014977A8}" type="datetimeFigureOut">
              <a:rPr lang="en-US" smtClean="0"/>
              <a:pPr/>
              <a:t>9/12/2024</a:t>
            </a:fld>
            <a:endParaRPr lang="en-US"/>
          </a:p>
        </p:txBody>
      </p:sp>
      <p:sp>
        <p:nvSpPr>
          <p:cNvPr id="5" name="Footer Placeholder 4">
            <a:extLst>
              <a:ext uri="{FF2B5EF4-FFF2-40B4-BE49-F238E27FC236}">
                <a16:creationId xmlns:a16="http://schemas.microsoft.com/office/drawing/2014/main" id="{4BBC7EC2-F75E-41E5-9E98-BA1335DDE004}"/>
              </a:ext>
            </a:extLst>
          </p:cNvPr>
          <p:cNvSpPr>
            <a:spLocks noGrp="1"/>
          </p:cNvSpPr>
          <p:nvPr>
            <p:ph type="ftr" sz="quarter" idx="11"/>
          </p:nvPr>
        </p:nvSpPr>
        <p:spPr/>
        <p:txBody>
          <a:bodyPr/>
          <a:lstStyle>
            <a:lvl1pPr>
              <a:defRPr>
                <a:latin typeface="Cambria" panose="02040503050406030204" pitchFamily="18" charset="0"/>
                <a:ea typeface="Cambria" panose="02040503050406030204" pitchFamily="18" charset="0"/>
              </a:defRPr>
            </a:lvl1pPr>
          </a:lstStyle>
          <a:p>
            <a:endParaRPr lang="en-US"/>
          </a:p>
        </p:txBody>
      </p:sp>
      <p:sp>
        <p:nvSpPr>
          <p:cNvPr id="6" name="Slide Number Placeholder 5">
            <a:extLst>
              <a:ext uri="{FF2B5EF4-FFF2-40B4-BE49-F238E27FC236}">
                <a16:creationId xmlns:a16="http://schemas.microsoft.com/office/drawing/2014/main" id="{E1405C43-B8A3-44D5-A474-F3CC7DFB2415}"/>
              </a:ext>
            </a:extLst>
          </p:cNvPr>
          <p:cNvSpPr>
            <a:spLocks noGrp="1"/>
          </p:cNvSpPr>
          <p:nvPr>
            <p:ph type="sldNum" sz="quarter" idx="12"/>
          </p:nvPr>
        </p:nvSpPr>
        <p:spPr/>
        <p:txBody>
          <a:bodyPr/>
          <a:lstStyle>
            <a:lvl1pPr>
              <a:defRPr>
                <a:latin typeface="Cambria" panose="02040503050406030204" pitchFamily="18" charset="0"/>
                <a:ea typeface="Cambria" panose="02040503050406030204" pitchFamily="18" charset="0"/>
              </a:defRPr>
            </a:lvl1pPr>
          </a:lstStyle>
          <a:p>
            <a:fld id="{2C6EE99F-0117-4778-A5E6-E87F21AC5D38}" type="slidenum">
              <a:rPr lang="en-US" smtClean="0"/>
              <a:pPr/>
              <a:t>‹#›</a:t>
            </a:fld>
            <a:endParaRPr lang="en-US"/>
          </a:p>
        </p:txBody>
      </p:sp>
    </p:spTree>
    <p:extLst>
      <p:ext uri="{BB962C8B-B14F-4D97-AF65-F5344CB8AC3E}">
        <p14:creationId xmlns:p14="http://schemas.microsoft.com/office/powerpoint/2010/main" val="3170661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8E3C5-350D-4E53-9ACF-A299AE8F68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0AA61A-888C-4AFA-8593-9D2AB6D752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42D77F-A145-4E2C-823E-B5ABB8C772F6}"/>
              </a:ext>
            </a:extLst>
          </p:cNvPr>
          <p:cNvSpPr>
            <a:spLocks noGrp="1"/>
          </p:cNvSpPr>
          <p:nvPr>
            <p:ph type="dt" sz="half" idx="10"/>
          </p:nvPr>
        </p:nvSpPr>
        <p:spPr/>
        <p:txBody>
          <a:bodyPr/>
          <a:lstStyle/>
          <a:p>
            <a:fld id="{1215B1D1-5DE1-47DB-A0E0-D90E014977A8}" type="datetimeFigureOut">
              <a:rPr lang="en-US" smtClean="0"/>
              <a:t>9/12/2024</a:t>
            </a:fld>
            <a:endParaRPr lang="en-US"/>
          </a:p>
        </p:txBody>
      </p:sp>
      <p:sp>
        <p:nvSpPr>
          <p:cNvPr id="5" name="Footer Placeholder 4">
            <a:extLst>
              <a:ext uri="{FF2B5EF4-FFF2-40B4-BE49-F238E27FC236}">
                <a16:creationId xmlns:a16="http://schemas.microsoft.com/office/drawing/2014/main" id="{DE07C15D-B093-4F22-BB32-C2B1D8ACD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5E98AC-578D-45FB-BED9-7902F4201E24}"/>
              </a:ext>
            </a:extLst>
          </p:cNvPr>
          <p:cNvSpPr>
            <a:spLocks noGrp="1"/>
          </p:cNvSpPr>
          <p:nvPr>
            <p:ph type="sldNum" sz="quarter" idx="12"/>
          </p:nvPr>
        </p:nvSpPr>
        <p:spPr/>
        <p:txBody>
          <a:bodyPr/>
          <a:lstStyle/>
          <a:p>
            <a:fld id="{2C6EE99F-0117-4778-A5E6-E87F21AC5D38}" type="slidenum">
              <a:rPr lang="en-US" smtClean="0"/>
              <a:t>‹#›</a:t>
            </a:fld>
            <a:endParaRPr lang="en-US"/>
          </a:p>
        </p:txBody>
      </p:sp>
    </p:spTree>
    <p:extLst>
      <p:ext uri="{BB962C8B-B14F-4D97-AF65-F5344CB8AC3E}">
        <p14:creationId xmlns:p14="http://schemas.microsoft.com/office/powerpoint/2010/main" val="3586368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E37601-32B1-40CB-9322-8C42640E0D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6CC68D-9DCF-450F-8372-E1CE84BC7E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208BF9-1D50-44AA-BDF3-3F00CA1C3FF7}"/>
              </a:ext>
            </a:extLst>
          </p:cNvPr>
          <p:cNvSpPr>
            <a:spLocks noGrp="1"/>
          </p:cNvSpPr>
          <p:nvPr>
            <p:ph type="dt" sz="half" idx="10"/>
          </p:nvPr>
        </p:nvSpPr>
        <p:spPr/>
        <p:txBody>
          <a:bodyPr/>
          <a:lstStyle/>
          <a:p>
            <a:fld id="{1215B1D1-5DE1-47DB-A0E0-D90E014977A8}" type="datetimeFigureOut">
              <a:rPr lang="en-US" smtClean="0"/>
              <a:t>9/12/2024</a:t>
            </a:fld>
            <a:endParaRPr lang="en-US"/>
          </a:p>
        </p:txBody>
      </p:sp>
      <p:sp>
        <p:nvSpPr>
          <p:cNvPr id="5" name="Footer Placeholder 4">
            <a:extLst>
              <a:ext uri="{FF2B5EF4-FFF2-40B4-BE49-F238E27FC236}">
                <a16:creationId xmlns:a16="http://schemas.microsoft.com/office/drawing/2014/main" id="{3B379369-2A1F-42AD-9DA3-3F6F16DD0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26BAAF-DFBA-4EE2-9FD9-D66F6BCE8907}"/>
              </a:ext>
            </a:extLst>
          </p:cNvPr>
          <p:cNvSpPr>
            <a:spLocks noGrp="1"/>
          </p:cNvSpPr>
          <p:nvPr>
            <p:ph type="sldNum" sz="quarter" idx="12"/>
          </p:nvPr>
        </p:nvSpPr>
        <p:spPr/>
        <p:txBody>
          <a:bodyPr/>
          <a:lstStyle/>
          <a:p>
            <a:fld id="{2C6EE99F-0117-4778-A5E6-E87F21AC5D38}" type="slidenum">
              <a:rPr lang="en-US" smtClean="0"/>
              <a:t>‹#›</a:t>
            </a:fld>
            <a:endParaRPr lang="en-US"/>
          </a:p>
        </p:txBody>
      </p:sp>
    </p:spTree>
    <p:extLst>
      <p:ext uri="{BB962C8B-B14F-4D97-AF65-F5344CB8AC3E}">
        <p14:creationId xmlns:p14="http://schemas.microsoft.com/office/powerpoint/2010/main" val="4264565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2D071-B6FD-4F12-8935-8160D6FE31E3}"/>
              </a:ext>
            </a:extLst>
          </p:cNvPr>
          <p:cNvSpPr>
            <a:spLocks noGrp="1"/>
          </p:cNvSpPr>
          <p:nvPr>
            <p:ph type="title"/>
          </p:nvPr>
        </p:nvSpPr>
        <p:spPr/>
        <p:txBody>
          <a:bodyPr/>
          <a:lstStyle>
            <a:lvl1pPr>
              <a:defRPr>
                <a:latin typeface="Cambria" panose="02040503050406030204" pitchFamily="18" charset="0"/>
                <a:ea typeface="Cambria" panose="02040503050406030204"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2F5B998-74F9-42B5-8DFA-847F1234D939}"/>
              </a:ext>
            </a:extLst>
          </p:cNvPr>
          <p:cNvSpPr>
            <a:spLocks noGrp="1"/>
          </p:cNvSpPr>
          <p:nvPr>
            <p:ph idx="1"/>
          </p:nvPr>
        </p:nvSpPr>
        <p:spPr/>
        <p:txBody>
          <a:bodyPr/>
          <a:lstStyle>
            <a:lvl1pPr>
              <a:defRPr>
                <a:latin typeface="Cambria" panose="02040503050406030204" pitchFamily="18" charset="0"/>
                <a:ea typeface="Cambria" panose="02040503050406030204" pitchFamily="18" charset="0"/>
              </a:defRPr>
            </a:lvl1pPr>
            <a:lvl2pPr>
              <a:defRPr>
                <a:latin typeface="Cambria" panose="02040503050406030204" pitchFamily="18" charset="0"/>
                <a:ea typeface="Cambria" panose="02040503050406030204" pitchFamily="18" charset="0"/>
              </a:defRPr>
            </a:lvl2pPr>
            <a:lvl3pPr>
              <a:defRPr>
                <a:latin typeface="Cambria" panose="02040503050406030204" pitchFamily="18" charset="0"/>
                <a:ea typeface="Cambria" panose="02040503050406030204" pitchFamily="18" charset="0"/>
              </a:defRPr>
            </a:lvl3pPr>
            <a:lvl4pPr>
              <a:defRPr>
                <a:latin typeface="Cambria" panose="02040503050406030204" pitchFamily="18" charset="0"/>
                <a:ea typeface="Cambria" panose="02040503050406030204" pitchFamily="18" charset="0"/>
              </a:defRPr>
            </a:lvl4pPr>
            <a:lvl5pPr>
              <a:defRPr>
                <a:latin typeface="Cambria" panose="02040503050406030204" pitchFamily="18" charset="0"/>
                <a:ea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38917B-93E4-4FB8-8887-96A8D39C9C52}"/>
              </a:ext>
            </a:extLst>
          </p:cNvPr>
          <p:cNvSpPr>
            <a:spLocks noGrp="1"/>
          </p:cNvSpPr>
          <p:nvPr>
            <p:ph type="dt" sz="half" idx="10"/>
          </p:nvPr>
        </p:nvSpPr>
        <p:spPr/>
        <p:txBody>
          <a:bodyPr/>
          <a:lstStyle>
            <a:lvl1pPr>
              <a:defRPr>
                <a:latin typeface="Cambria" panose="02040503050406030204" pitchFamily="18" charset="0"/>
                <a:ea typeface="Cambria" panose="02040503050406030204" pitchFamily="18" charset="0"/>
              </a:defRPr>
            </a:lvl1pPr>
          </a:lstStyle>
          <a:p>
            <a:fld id="{1215B1D1-5DE1-47DB-A0E0-D90E014977A8}" type="datetimeFigureOut">
              <a:rPr lang="en-US" smtClean="0"/>
              <a:pPr/>
              <a:t>9/12/2024</a:t>
            </a:fld>
            <a:endParaRPr lang="en-US"/>
          </a:p>
        </p:txBody>
      </p:sp>
      <p:sp>
        <p:nvSpPr>
          <p:cNvPr id="5" name="Footer Placeholder 4">
            <a:extLst>
              <a:ext uri="{FF2B5EF4-FFF2-40B4-BE49-F238E27FC236}">
                <a16:creationId xmlns:a16="http://schemas.microsoft.com/office/drawing/2014/main" id="{363BF2E6-B840-4E5D-BB20-6D3A978215F0}"/>
              </a:ext>
            </a:extLst>
          </p:cNvPr>
          <p:cNvSpPr>
            <a:spLocks noGrp="1"/>
          </p:cNvSpPr>
          <p:nvPr>
            <p:ph type="ftr" sz="quarter" idx="11"/>
          </p:nvPr>
        </p:nvSpPr>
        <p:spPr/>
        <p:txBody>
          <a:bodyPr/>
          <a:lstStyle>
            <a:lvl1pPr>
              <a:defRPr>
                <a:latin typeface="Cambria" panose="02040503050406030204" pitchFamily="18" charset="0"/>
                <a:ea typeface="Cambria" panose="02040503050406030204" pitchFamily="18" charset="0"/>
              </a:defRPr>
            </a:lvl1pPr>
          </a:lstStyle>
          <a:p>
            <a:endParaRPr lang="en-US"/>
          </a:p>
        </p:txBody>
      </p:sp>
      <p:sp>
        <p:nvSpPr>
          <p:cNvPr id="6" name="Slide Number Placeholder 5">
            <a:extLst>
              <a:ext uri="{FF2B5EF4-FFF2-40B4-BE49-F238E27FC236}">
                <a16:creationId xmlns:a16="http://schemas.microsoft.com/office/drawing/2014/main" id="{DB62E0B7-1032-4984-8399-B761860E53B2}"/>
              </a:ext>
            </a:extLst>
          </p:cNvPr>
          <p:cNvSpPr>
            <a:spLocks noGrp="1"/>
          </p:cNvSpPr>
          <p:nvPr>
            <p:ph type="sldNum" sz="quarter" idx="12"/>
          </p:nvPr>
        </p:nvSpPr>
        <p:spPr/>
        <p:txBody>
          <a:bodyPr/>
          <a:lstStyle>
            <a:lvl1pPr>
              <a:defRPr>
                <a:latin typeface="Cambria" panose="02040503050406030204" pitchFamily="18" charset="0"/>
                <a:ea typeface="Cambria" panose="02040503050406030204" pitchFamily="18" charset="0"/>
              </a:defRPr>
            </a:lvl1pPr>
          </a:lstStyle>
          <a:p>
            <a:fld id="{2C6EE99F-0117-4778-A5E6-E87F21AC5D38}" type="slidenum">
              <a:rPr lang="en-US" smtClean="0"/>
              <a:pPr/>
              <a:t>‹#›</a:t>
            </a:fld>
            <a:endParaRPr lang="en-US"/>
          </a:p>
        </p:txBody>
      </p:sp>
    </p:spTree>
    <p:extLst>
      <p:ext uri="{BB962C8B-B14F-4D97-AF65-F5344CB8AC3E}">
        <p14:creationId xmlns:p14="http://schemas.microsoft.com/office/powerpoint/2010/main" val="3511896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24ADF-B487-4F63-8EBC-EB47C7FC20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2FE1C2-ECEC-4871-95D4-6E825EF35F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3370E2-90B8-44EE-9C0C-2323FE5BD1AE}"/>
              </a:ext>
            </a:extLst>
          </p:cNvPr>
          <p:cNvSpPr>
            <a:spLocks noGrp="1"/>
          </p:cNvSpPr>
          <p:nvPr>
            <p:ph type="dt" sz="half" idx="10"/>
          </p:nvPr>
        </p:nvSpPr>
        <p:spPr/>
        <p:txBody>
          <a:bodyPr/>
          <a:lstStyle/>
          <a:p>
            <a:fld id="{1215B1D1-5DE1-47DB-A0E0-D90E014977A8}" type="datetimeFigureOut">
              <a:rPr lang="en-US" smtClean="0"/>
              <a:t>9/12/2024</a:t>
            </a:fld>
            <a:endParaRPr lang="en-US"/>
          </a:p>
        </p:txBody>
      </p:sp>
      <p:sp>
        <p:nvSpPr>
          <p:cNvPr id="5" name="Footer Placeholder 4">
            <a:extLst>
              <a:ext uri="{FF2B5EF4-FFF2-40B4-BE49-F238E27FC236}">
                <a16:creationId xmlns:a16="http://schemas.microsoft.com/office/drawing/2014/main" id="{151FBEFF-5FCB-4C7A-AB66-3984B24823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2AE514-926B-49DB-A293-C9A413A534E2}"/>
              </a:ext>
            </a:extLst>
          </p:cNvPr>
          <p:cNvSpPr>
            <a:spLocks noGrp="1"/>
          </p:cNvSpPr>
          <p:nvPr>
            <p:ph type="sldNum" sz="quarter" idx="12"/>
          </p:nvPr>
        </p:nvSpPr>
        <p:spPr/>
        <p:txBody>
          <a:bodyPr/>
          <a:lstStyle/>
          <a:p>
            <a:fld id="{2C6EE99F-0117-4778-A5E6-E87F21AC5D38}" type="slidenum">
              <a:rPr lang="en-US" smtClean="0"/>
              <a:t>‹#›</a:t>
            </a:fld>
            <a:endParaRPr lang="en-US"/>
          </a:p>
        </p:txBody>
      </p:sp>
    </p:spTree>
    <p:extLst>
      <p:ext uri="{BB962C8B-B14F-4D97-AF65-F5344CB8AC3E}">
        <p14:creationId xmlns:p14="http://schemas.microsoft.com/office/powerpoint/2010/main" val="1155821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558D3-20A5-4EB1-BB0C-A841FE7770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A85A70-C0D9-4D0E-8848-5AB546F21C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660AA4-A946-431E-88B9-4137792AF7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D9EC5E-0CC5-46FA-A67F-829E0D342FAE}"/>
              </a:ext>
            </a:extLst>
          </p:cNvPr>
          <p:cNvSpPr>
            <a:spLocks noGrp="1"/>
          </p:cNvSpPr>
          <p:nvPr>
            <p:ph type="dt" sz="half" idx="10"/>
          </p:nvPr>
        </p:nvSpPr>
        <p:spPr/>
        <p:txBody>
          <a:bodyPr/>
          <a:lstStyle/>
          <a:p>
            <a:fld id="{1215B1D1-5DE1-47DB-A0E0-D90E014977A8}" type="datetimeFigureOut">
              <a:rPr lang="en-US" smtClean="0"/>
              <a:t>9/12/2024</a:t>
            </a:fld>
            <a:endParaRPr lang="en-US"/>
          </a:p>
        </p:txBody>
      </p:sp>
      <p:sp>
        <p:nvSpPr>
          <p:cNvPr id="6" name="Footer Placeholder 5">
            <a:extLst>
              <a:ext uri="{FF2B5EF4-FFF2-40B4-BE49-F238E27FC236}">
                <a16:creationId xmlns:a16="http://schemas.microsoft.com/office/drawing/2014/main" id="{FB7A1F9A-F569-4AD9-948C-FF219F393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81CEC-150F-4EA8-8D31-18D0DF1CB9D5}"/>
              </a:ext>
            </a:extLst>
          </p:cNvPr>
          <p:cNvSpPr>
            <a:spLocks noGrp="1"/>
          </p:cNvSpPr>
          <p:nvPr>
            <p:ph type="sldNum" sz="quarter" idx="12"/>
          </p:nvPr>
        </p:nvSpPr>
        <p:spPr/>
        <p:txBody>
          <a:bodyPr/>
          <a:lstStyle/>
          <a:p>
            <a:fld id="{2C6EE99F-0117-4778-A5E6-E87F21AC5D38}" type="slidenum">
              <a:rPr lang="en-US" smtClean="0"/>
              <a:t>‹#›</a:t>
            </a:fld>
            <a:endParaRPr lang="en-US"/>
          </a:p>
        </p:txBody>
      </p:sp>
    </p:spTree>
    <p:extLst>
      <p:ext uri="{BB962C8B-B14F-4D97-AF65-F5344CB8AC3E}">
        <p14:creationId xmlns:p14="http://schemas.microsoft.com/office/powerpoint/2010/main" val="2311931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E1F67-CF1C-40DD-8966-3D1E99ED2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74539C-3EE8-4C7D-9A87-B325D54C26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E5959B-5305-427B-AD9E-A877DEBF10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233ADE-0BE2-4235-8777-DBCE6467F8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60D0B3-6529-462D-9F6D-78633561D0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A44967-B153-472D-A03A-C6CA824B5183}"/>
              </a:ext>
            </a:extLst>
          </p:cNvPr>
          <p:cNvSpPr>
            <a:spLocks noGrp="1"/>
          </p:cNvSpPr>
          <p:nvPr>
            <p:ph type="dt" sz="half" idx="10"/>
          </p:nvPr>
        </p:nvSpPr>
        <p:spPr/>
        <p:txBody>
          <a:bodyPr/>
          <a:lstStyle/>
          <a:p>
            <a:fld id="{1215B1D1-5DE1-47DB-A0E0-D90E014977A8}" type="datetimeFigureOut">
              <a:rPr lang="en-US" smtClean="0"/>
              <a:t>9/12/2024</a:t>
            </a:fld>
            <a:endParaRPr lang="en-US"/>
          </a:p>
        </p:txBody>
      </p:sp>
      <p:sp>
        <p:nvSpPr>
          <p:cNvPr id="8" name="Footer Placeholder 7">
            <a:extLst>
              <a:ext uri="{FF2B5EF4-FFF2-40B4-BE49-F238E27FC236}">
                <a16:creationId xmlns:a16="http://schemas.microsoft.com/office/drawing/2014/main" id="{62CA2E02-8A1A-487C-9EBC-377AF15BF9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7B0991-2ACB-404F-8F57-23C3CA4D9A28}"/>
              </a:ext>
            </a:extLst>
          </p:cNvPr>
          <p:cNvSpPr>
            <a:spLocks noGrp="1"/>
          </p:cNvSpPr>
          <p:nvPr>
            <p:ph type="sldNum" sz="quarter" idx="12"/>
          </p:nvPr>
        </p:nvSpPr>
        <p:spPr/>
        <p:txBody>
          <a:bodyPr/>
          <a:lstStyle/>
          <a:p>
            <a:fld id="{2C6EE99F-0117-4778-A5E6-E87F21AC5D38}" type="slidenum">
              <a:rPr lang="en-US" smtClean="0"/>
              <a:t>‹#›</a:t>
            </a:fld>
            <a:endParaRPr lang="en-US"/>
          </a:p>
        </p:txBody>
      </p:sp>
    </p:spTree>
    <p:extLst>
      <p:ext uri="{BB962C8B-B14F-4D97-AF65-F5344CB8AC3E}">
        <p14:creationId xmlns:p14="http://schemas.microsoft.com/office/powerpoint/2010/main" val="1041442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7AB3-1B9A-4044-8EE7-5BF5BCBD2D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7C5BAA-D49A-4B57-A752-4B42366ACE50}"/>
              </a:ext>
            </a:extLst>
          </p:cNvPr>
          <p:cNvSpPr>
            <a:spLocks noGrp="1"/>
          </p:cNvSpPr>
          <p:nvPr>
            <p:ph type="dt" sz="half" idx="10"/>
          </p:nvPr>
        </p:nvSpPr>
        <p:spPr/>
        <p:txBody>
          <a:bodyPr/>
          <a:lstStyle/>
          <a:p>
            <a:fld id="{1215B1D1-5DE1-47DB-A0E0-D90E014977A8}" type="datetimeFigureOut">
              <a:rPr lang="en-US" smtClean="0"/>
              <a:t>9/12/2024</a:t>
            </a:fld>
            <a:endParaRPr lang="en-US"/>
          </a:p>
        </p:txBody>
      </p:sp>
      <p:sp>
        <p:nvSpPr>
          <p:cNvPr id="4" name="Footer Placeholder 3">
            <a:extLst>
              <a:ext uri="{FF2B5EF4-FFF2-40B4-BE49-F238E27FC236}">
                <a16:creationId xmlns:a16="http://schemas.microsoft.com/office/drawing/2014/main" id="{8EA17D56-F767-49C5-8E2A-4E759B7C59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BD58AA-9FF9-4991-A7BC-6567529B7B74}"/>
              </a:ext>
            </a:extLst>
          </p:cNvPr>
          <p:cNvSpPr>
            <a:spLocks noGrp="1"/>
          </p:cNvSpPr>
          <p:nvPr>
            <p:ph type="sldNum" sz="quarter" idx="12"/>
          </p:nvPr>
        </p:nvSpPr>
        <p:spPr/>
        <p:txBody>
          <a:bodyPr/>
          <a:lstStyle/>
          <a:p>
            <a:fld id="{2C6EE99F-0117-4778-A5E6-E87F21AC5D38}" type="slidenum">
              <a:rPr lang="en-US" smtClean="0"/>
              <a:t>‹#›</a:t>
            </a:fld>
            <a:endParaRPr lang="en-US"/>
          </a:p>
        </p:txBody>
      </p:sp>
    </p:spTree>
    <p:extLst>
      <p:ext uri="{BB962C8B-B14F-4D97-AF65-F5344CB8AC3E}">
        <p14:creationId xmlns:p14="http://schemas.microsoft.com/office/powerpoint/2010/main" val="3710600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14830C-2CDB-45E8-9C41-A1D64389D599}"/>
              </a:ext>
            </a:extLst>
          </p:cNvPr>
          <p:cNvSpPr>
            <a:spLocks noGrp="1"/>
          </p:cNvSpPr>
          <p:nvPr>
            <p:ph type="dt" sz="half" idx="10"/>
          </p:nvPr>
        </p:nvSpPr>
        <p:spPr/>
        <p:txBody>
          <a:bodyPr/>
          <a:lstStyle/>
          <a:p>
            <a:fld id="{1215B1D1-5DE1-47DB-A0E0-D90E014977A8}" type="datetimeFigureOut">
              <a:rPr lang="en-US" smtClean="0"/>
              <a:t>9/12/2024</a:t>
            </a:fld>
            <a:endParaRPr lang="en-US"/>
          </a:p>
        </p:txBody>
      </p:sp>
      <p:sp>
        <p:nvSpPr>
          <p:cNvPr id="3" name="Footer Placeholder 2">
            <a:extLst>
              <a:ext uri="{FF2B5EF4-FFF2-40B4-BE49-F238E27FC236}">
                <a16:creationId xmlns:a16="http://schemas.microsoft.com/office/drawing/2014/main" id="{58E76091-CD5C-449E-B96C-CC66394F43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C88013-AFFB-4681-B51B-741F70813993}"/>
              </a:ext>
            </a:extLst>
          </p:cNvPr>
          <p:cNvSpPr>
            <a:spLocks noGrp="1"/>
          </p:cNvSpPr>
          <p:nvPr>
            <p:ph type="sldNum" sz="quarter" idx="12"/>
          </p:nvPr>
        </p:nvSpPr>
        <p:spPr/>
        <p:txBody>
          <a:bodyPr/>
          <a:lstStyle/>
          <a:p>
            <a:fld id="{2C6EE99F-0117-4778-A5E6-E87F21AC5D38}" type="slidenum">
              <a:rPr lang="en-US" smtClean="0"/>
              <a:t>‹#›</a:t>
            </a:fld>
            <a:endParaRPr lang="en-US"/>
          </a:p>
        </p:txBody>
      </p:sp>
    </p:spTree>
    <p:extLst>
      <p:ext uri="{BB962C8B-B14F-4D97-AF65-F5344CB8AC3E}">
        <p14:creationId xmlns:p14="http://schemas.microsoft.com/office/powerpoint/2010/main" val="1187067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630D-7FAA-4425-8CD2-6299717798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AC9A20-98C1-44EC-B39C-952BA3B508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42F57C-0FCC-4540-A105-F733044DC9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39C767-62CC-4CA9-AF1D-4E0499937E5A}"/>
              </a:ext>
            </a:extLst>
          </p:cNvPr>
          <p:cNvSpPr>
            <a:spLocks noGrp="1"/>
          </p:cNvSpPr>
          <p:nvPr>
            <p:ph type="dt" sz="half" idx="10"/>
          </p:nvPr>
        </p:nvSpPr>
        <p:spPr/>
        <p:txBody>
          <a:bodyPr/>
          <a:lstStyle/>
          <a:p>
            <a:fld id="{1215B1D1-5DE1-47DB-A0E0-D90E014977A8}" type="datetimeFigureOut">
              <a:rPr lang="en-US" smtClean="0"/>
              <a:t>9/12/2024</a:t>
            </a:fld>
            <a:endParaRPr lang="en-US"/>
          </a:p>
        </p:txBody>
      </p:sp>
      <p:sp>
        <p:nvSpPr>
          <p:cNvPr id="6" name="Footer Placeholder 5">
            <a:extLst>
              <a:ext uri="{FF2B5EF4-FFF2-40B4-BE49-F238E27FC236}">
                <a16:creationId xmlns:a16="http://schemas.microsoft.com/office/drawing/2014/main" id="{8599AAAE-E77E-4FB8-B001-8507C16F54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4EF175-C626-4C86-8741-D6C2A9FC35CC}"/>
              </a:ext>
            </a:extLst>
          </p:cNvPr>
          <p:cNvSpPr>
            <a:spLocks noGrp="1"/>
          </p:cNvSpPr>
          <p:nvPr>
            <p:ph type="sldNum" sz="quarter" idx="12"/>
          </p:nvPr>
        </p:nvSpPr>
        <p:spPr/>
        <p:txBody>
          <a:bodyPr/>
          <a:lstStyle/>
          <a:p>
            <a:fld id="{2C6EE99F-0117-4778-A5E6-E87F21AC5D38}" type="slidenum">
              <a:rPr lang="en-US" smtClean="0"/>
              <a:t>‹#›</a:t>
            </a:fld>
            <a:endParaRPr lang="en-US"/>
          </a:p>
        </p:txBody>
      </p:sp>
    </p:spTree>
    <p:extLst>
      <p:ext uri="{BB962C8B-B14F-4D97-AF65-F5344CB8AC3E}">
        <p14:creationId xmlns:p14="http://schemas.microsoft.com/office/powerpoint/2010/main" val="4101029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DAF58-F979-440C-9DEC-2DCF48F9A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39D3E8-9D59-487A-B75B-FB267EE9F4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A097EF-8C12-489A-AEFB-5BAA1F5C5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03F761-5E1D-456F-86D1-E9D217669643}"/>
              </a:ext>
            </a:extLst>
          </p:cNvPr>
          <p:cNvSpPr>
            <a:spLocks noGrp="1"/>
          </p:cNvSpPr>
          <p:nvPr>
            <p:ph type="dt" sz="half" idx="10"/>
          </p:nvPr>
        </p:nvSpPr>
        <p:spPr/>
        <p:txBody>
          <a:bodyPr/>
          <a:lstStyle/>
          <a:p>
            <a:fld id="{1215B1D1-5DE1-47DB-A0E0-D90E014977A8}" type="datetimeFigureOut">
              <a:rPr lang="en-US" smtClean="0"/>
              <a:t>9/12/2024</a:t>
            </a:fld>
            <a:endParaRPr lang="en-US"/>
          </a:p>
        </p:txBody>
      </p:sp>
      <p:sp>
        <p:nvSpPr>
          <p:cNvPr id="6" name="Footer Placeholder 5">
            <a:extLst>
              <a:ext uri="{FF2B5EF4-FFF2-40B4-BE49-F238E27FC236}">
                <a16:creationId xmlns:a16="http://schemas.microsoft.com/office/drawing/2014/main" id="{AAD83D2A-30CF-4472-B7F7-0A9AEEDEEA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A48BB0-DB3D-4D6B-A072-C5C176C91D61}"/>
              </a:ext>
            </a:extLst>
          </p:cNvPr>
          <p:cNvSpPr>
            <a:spLocks noGrp="1"/>
          </p:cNvSpPr>
          <p:nvPr>
            <p:ph type="sldNum" sz="quarter" idx="12"/>
          </p:nvPr>
        </p:nvSpPr>
        <p:spPr/>
        <p:txBody>
          <a:bodyPr/>
          <a:lstStyle/>
          <a:p>
            <a:fld id="{2C6EE99F-0117-4778-A5E6-E87F21AC5D38}" type="slidenum">
              <a:rPr lang="en-US" smtClean="0"/>
              <a:t>‹#›</a:t>
            </a:fld>
            <a:endParaRPr lang="en-US"/>
          </a:p>
        </p:txBody>
      </p:sp>
    </p:spTree>
    <p:extLst>
      <p:ext uri="{BB962C8B-B14F-4D97-AF65-F5344CB8AC3E}">
        <p14:creationId xmlns:p14="http://schemas.microsoft.com/office/powerpoint/2010/main" val="4253258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2AAB4D-54BB-4AE2-A1CD-CB5BC695AF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5EE965-DBB1-4267-AC1D-F2F02BAE36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27C8F-6D0F-4BE0-88EA-70E1056714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15B1D1-5DE1-47DB-A0E0-D90E014977A8}" type="datetimeFigureOut">
              <a:rPr lang="en-US" smtClean="0"/>
              <a:t>9/12/2024</a:t>
            </a:fld>
            <a:endParaRPr lang="en-US"/>
          </a:p>
        </p:txBody>
      </p:sp>
      <p:sp>
        <p:nvSpPr>
          <p:cNvPr id="5" name="Footer Placeholder 4">
            <a:extLst>
              <a:ext uri="{FF2B5EF4-FFF2-40B4-BE49-F238E27FC236}">
                <a16:creationId xmlns:a16="http://schemas.microsoft.com/office/drawing/2014/main" id="{687F2317-553D-4A7D-AB16-B818C33C23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8A3514-1016-4B3C-B5F1-B5CCEE6978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6EE99F-0117-4778-A5E6-E87F21AC5D38}" type="slidenum">
              <a:rPr lang="en-US" smtClean="0"/>
              <a:t>‹#›</a:t>
            </a:fld>
            <a:endParaRPr lang="en-US"/>
          </a:p>
        </p:txBody>
      </p:sp>
    </p:spTree>
    <p:extLst>
      <p:ext uri="{BB962C8B-B14F-4D97-AF65-F5344CB8AC3E}">
        <p14:creationId xmlns:p14="http://schemas.microsoft.com/office/powerpoint/2010/main" val="3714284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news.wosu.org/news/2019-01-21/avoiding-bail-inside-franklin-countys-pre-trial-release-effort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rotel.pressbooks.pub/statisticsthroughequitylens/chapter/probability/"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9.wmf"/><Relationship Id="rId5" Type="http://schemas.openxmlformats.org/officeDocument/2006/relationships/oleObject" Target="../embeddings/oleObject2.bin"/><Relationship Id="rId4" Type="http://schemas.openxmlformats.org/officeDocument/2006/relationships/image" Target="../media/image18.wmf"/></Relationships>
</file>

<file path=ppt/slides/_rels/slide4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46C8B-9AB5-4B36-A44B-C6B45DD2D01C}"/>
              </a:ext>
            </a:extLst>
          </p:cNvPr>
          <p:cNvSpPr>
            <a:spLocks noGrp="1"/>
          </p:cNvSpPr>
          <p:nvPr>
            <p:ph type="ctrTitle"/>
          </p:nvPr>
        </p:nvSpPr>
        <p:spPr>
          <a:xfrm>
            <a:off x="1524000" y="2756288"/>
            <a:ext cx="9144000" cy="2387600"/>
          </a:xfrm>
        </p:spPr>
        <p:txBody>
          <a:bodyPr>
            <a:normAutofit fontScale="90000"/>
          </a:bodyPr>
          <a:lstStyle/>
          <a:p>
            <a:r>
              <a:rPr lang="en-US" dirty="0"/>
              <a:t>INST 414: Data Science Techniques</a:t>
            </a:r>
            <a:br>
              <a:rPr lang="en-US" dirty="0"/>
            </a:br>
            <a:r>
              <a:rPr lang="en-US" dirty="0"/>
              <a:t> </a:t>
            </a:r>
            <a:br>
              <a:rPr lang="en-US" dirty="0"/>
            </a:br>
            <a:r>
              <a:rPr lang="en-US" sz="4900" dirty="0"/>
              <a:t>Lecture 2</a:t>
            </a:r>
            <a:br>
              <a:rPr lang="en-US" sz="4900" dirty="0"/>
            </a:br>
            <a:r>
              <a:rPr lang="en-US" sz="4900" dirty="0"/>
              <a:t>Probability Basics</a:t>
            </a:r>
            <a:endParaRPr lang="en-US" dirty="0"/>
          </a:p>
        </p:txBody>
      </p:sp>
    </p:spTree>
    <p:extLst>
      <p:ext uri="{BB962C8B-B14F-4D97-AF65-F5344CB8AC3E}">
        <p14:creationId xmlns:p14="http://schemas.microsoft.com/office/powerpoint/2010/main" val="3922373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70956-9DAB-8B0E-EECB-0F72A6DD2940}"/>
              </a:ext>
            </a:extLst>
          </p:cNvPr>
          <p:cNvSpPr>
            <a:spLocks noGrp="1"/>
          </p:cNvSpPr>
          <p:nvPr>
            <p:ph type="title"/>
          </p:nvPr>
        </p:nvSpPr>
        <p:spPr/>
        <p:txBody>
          <a:bodyPr/>
          <a:lstStyle/>
          <a:p>
            <a:r>
              <a:rPr lang="en-US" dirty="0"/>
              <a:t>The Problem of David Hume</a:t>
            </a:r>
          </a:p>
        </p:txBody>
      </p:sp>
      <p:sp>
        <p:nvSpPr>
          <p:cNvPr id="3" name="Content Placeholder 2">
            <a:extLst>
              <a:ext uri="{FF2B5EF4-FFF2-40B4-BE49-F238E27FC236}">
                <a16:creationId xmlns:a16="http://schemas.microsoft.com/office/drawing/2014/main" id="{7B4F1272-842B-0CF1-5A2A-119C25F5E1CD}"/>
              </a:ext>
            </a:extLst>
          </p:cNvPr>
          <p:cNvSpPr>
            <a:spLocks noGrp="1"/>
          </p:cNvSpPr>
          <p:nvPr>
            <p:ph idx="1"/>
          </p:nvPr>
        </p:nvSpPr>
        <p:spPr>
          <a:xfrm>
            <a:off x="838200" y="1825625"/>
            <a:ext cx="5321060" cy="4351338"/>
          </a:xfrm>
        </p:spPr>
        <p:txBody>
          <a:bodyPr/>
          <a:lstStyle/>
          <a:p>
            <a:pPr marL="0" indent="0">
              <a:buNone/>
            </a:pPr>
            <a:r>
              <a:rPr lang="en-US" dirty="0"/>
              <a:t>Also David Hume:</a:t>
            </a:r>
          </a:p>
          <a:p>
            <a:pPr marL="0" indent="0">
              <a:buNone/>
            </a:pPr>
            <a:endParaRPr lang="en-US" dirty="0"/>
          </a:p>
          <a:p>
            <a:pPr marL="0" indent="0">
              <a:buNone/>
            </a:pPr>
            <a:r>
              <a:rPr lang="en-US" dirty="0"/>
              <a:t>“I am apt to suspect the Negroes [sic] to be naturally inferior to the whites.”</a:t>
            </a:r>
          </a:p>
        </p:txBody>
      </p:sp>
      <p:pic>
        <p:nvPicPr>
          <p:cNvPr id="4" name="Picture 2" descr="David Hume, the Modest Public Intellectual">
            <a:extLst>
              <a:ext uri="{FF2B5EF4-FFF2-40B4-BE49-F238E27FC236}">
                <a16:creationId xmlns:a16="http://schemas.microsoft.com/office/drawing/2014/main" id="{88B2BAE6-FFE2-48A0-AD15-48DF4A7FB6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027" y="2085586"/>
            <a:ext cx="5290457" cy="352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89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1DEBA-2A8B-1F4A-6256-B66BC51F18AF}"/>
              </a:ext>
            </a:extLst>
          </p:cNvPr>
          <p:cNvSpPr>
            <a:spLocks noGrp="1"/>
          </p:cNvSpPr>
          <p:nvPr>
            <p:ph type="title"/>
          </p:nvPr>
        </p:nvSpPr>
        <p:spPr/>
        <p:txBody>
          <a:bodyPr/>
          <a:lstStyle/>
          <a:p>
            <a:r>
              <a:rPr lang="en-US" dirty="0"/>
              <a:t>Probability and Induction</a:t>
            </a:r>
          </a:p>
        </p:txBody>
      </p:sp>
      <p:sp>
        <p:nvSpPr>
          <p:cNvPr id="3" name="Content Placeholder 2">
            <a:extLst>
              <a:ext uri="{FF2B5EF4-FFF2-40B4-BE49-F238E27FC236}">
                <a16:creationId xmlns:a16="http://schemas.microsoft.com/office/drawing/2014/main" id="{6DAE33FC-3B2A-40D5-EF20-5EAF1E66BCAB}"/>
              </a:ext>
            </a:extLst>
          </p:cNvPr>
          <p:cNvSpPr>
            <a:spLocks noGrp="1"/>
          </p:cNvSpPr>
          <p:nvPr>
            <p:ph idx="1"/>
          </p:nvPr>
        </p:nvSpPr>
        <p:spPr/>
        <p:txBody>
          <a:bodyPr/>
          <a:lstStyle/>
          <a:p>
            <a:r>
              <a:rPr lang="en-US" dirty="0"/>
              <a:t>We are going to use past data to induct future patterns:</a:t>
            </a:r>
          </a:p>
          <a:p>
            <a:pPr lvl="1"/>
            <a:r>
              <a:rPr lang="en-US" dirty="0"/>
              <a:t>In the past, 25% of people with prior FTA also </a:t>
            </a:r>
            <a:r>
              <a:rPr lang="en-US" dirty="0" err="1"/>
              <a:t>FTA’ed</a:t>
            </a:r>
            <a:r>
              <a:rPr lang="en-US" dirty="0"/>
              <a:t> in the next year.</a:t>
            </a:r>
          </a:p>
          <a:p>
            <a:pPr lvl="1"/>
            <a:endParaRPr lang="en-US" dirty="0"/>
          </a:p>
          <a:p>
            <a:pPr lvl="1"/>
            <a:r>
              <a:rPr lang="en-US" dirty="0"/>
              <a:t>Of new people who have prior FTA, 25% will also FTA in the future </a:t>
            </a:r>
          </a:p>
          <a:p>
            <a:pPr lvl="1"/>
            <a:endParaRPr lang="en-US" dirty="0"/>
          </a:p>
          <a:p>
            <a:pPr lvl="1"/>
            <a:endParaRPr lang="en-US" dirty="0"/>
          </a:p>
          <a:p>
            <a:r>
              <a:rPr lang="en-US" dirty="0"/>
              <a:t>We are going to use induction to generate probabilities.</a:t>
            </a:r>
          </a:p>
        </p:txBody>
      </p:sp>
    </p:spTree>
    <p:extLst>
      <p:ext uri="{BB962C8B-B14F-4D97-AF65-F5344CB8AC3E}">
        <p14:creationId xmlns:p14="http://schemas.microsoft.com/office/powerpoint/2010/main" val="1653221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85806-2CE2-493D-AE74-4582D4FDB64A}"/>
              </a:ext>
            </a:extLst>
          </p:cNvPr>
          <p:cNvSpPr>
            <a:spLocks noGrp="1"/>
          </p:cNvSpPr>
          <p:nvPr>
            <p:ph type="title"/>
          </p:nvPr>
        </p:nvSpPr>
        <p:spPr/>
        <p:txBody>
          <a:bodyPr/>
          <a:lstStyle/>
          <a:p>
            <a:r>
              <a:rPr lang="en-US" dirty="0"/>
              <a:t>Probability in the Real World</a:t>
            </a:r>
          </a:p>
        </p:txBody>
      </p:sp>
      <p:sp>
        <p:nvSpPr>
          <p:cNvPr id="3" name="Content Placeholder 2">
            <a:extLst>
              <a:ext uri="{FF2B5EF4-FFF2-40B4-BE49-F238E27FC236}">
                <a16:creationId xmlns:a16="http://schemas.microsoft.com/office/drawing/2014/main" id="{0516E404-05D7-4AC2-9370-8D315316132C}"/>
              </a:ext>
            </a:extLst>
          </p:cNvPr>
          <p:cNvSpPr>
            <a:spLocks noGrp="1"/>
          </p:cNvSpPr>
          <p:nvPr>
            <p:ph idx="1"/>
          </p:nvPr>
        </p:nvSpPr>
        <p:spPr>
          <a:xfrm>
            <a:off x="354572" y="1825625"/>
            <a:ext cx="6125363" cy="4351338"/>
          </a:xfrm>
        </p:spPr>
        <p:txBody>
          <a:bodyPr>
            <a:normAutofit fontScale="77500" lnSpcReduction="20000"/>
          </a:bodyPr>
          <a:lstStyle/>
          <a:p>
            <a:r>
              <a:rPr lang="en-US" dirty="0"/>
              <a:t>Context: Bail/Pretrial</a:t>
            </a:r>
          </a:p>
          <a:p>
            <a:endParaRPr lang="en-US" dirty="0"/>
          </a:p>
          <a:p>
            <a:r>
              <a:rPr lang="en-US" dirty="0"/>
              <a:t>When a person gets arrested, they go in front of a judge who decides to detain or release</a:t>
            </a:r>
          </a:p>
          <a:p>
            <a:endParaRPr lang="en-US" dirty="0"/>
          </a:p>
          <a:p>
            <a:r>
              <a:rPr lang="en-US" dirty="0"/>
              <a:t>Decision is based on flight or public safety risk:</a:t>
            </a:r>
          </a:p>
          <a:p>
            <a:pPr lvl="1">
              <a:buFontTx/>
              <a:buChar char="-"/>
            </a:pPr>
            <a:r>
              <a:rPr lang="en-US" dirty="0"/>
              <a:t>Will the defendant be re-arrested during this pretrial period?</a:t>
            </a:r>
          </a:p>
          <a:p>
            <a:pPr lvl="1">
              <a:buFontTx/>
              <a:buChar char="-"/>
            </a:pPr>
            <a:r>
              <a:rPr lang="en-US" dirty="0"/>
              <a:t>Will the defendant not show up at a future court date?</a:t>
            </a:r>
          </a:p>
          <a:p>
            <a:pPr lvl="1">
              <a:buFontTx/>
              <a:buChar char="-"/>
            </a:pPr>
            <a:endParaRPr lang="en-US" dirty="0"/>
          </a:p>
          <a:p>
            <a:pPr>
              <a:buFontTx/>
              <a:buChar char="-"/>
            </a:pPr>
            <a:r>
              <a:rPr lang="en-US" dirty="0"/>
              <a:t>Both of these questions are essentially predictions</a:t>
            </a:r>
          </a:p>
        </p:txBody>
      </p:sp>
      <p:pic>
        <p:nvPicPr>
          <p:cNvPr id="1026" name="Picture 2" descr="Judge Hummer presiding over arraignment hearings in Courtroom 4D.">
            <a:hlinkClick r:id="rId2"/>
            <a:extLst>
              <a:ext uri="{FF2B5EF4-FFF2-40B4-BE49-F238E27FC236}">
                <a16:creationId xmlns:a16="http://schemas.microsoft.com/office/drawing/2014/main" id="{7C07927D-A291-4BD6-591E-A8608226C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098" y="1708026"/>
            <a:ext cx="5461901" cy="3686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035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C8ED5-59C8-4D6B-AC95-760ECB331B8D}"/>
              </a:ext>
            </a:extLst>
          </p:cNvPr>
          <p:cNvSpPr>
            <a:spLocks noGrp="1"/>
          </p:cNvSpPr>
          <p:nvPr>
            <p:ph type="title"/>
          </p:nvPr>
        </p:nvSpPr>
        <p:spPr/>
        <p:txBody>
          <a:bodyPr/>
          <a:lstStyle/>
          <a:p>
            <a:r>
              <a:rPr lang="en-US" dirty="0"/>
              <a:t>How Do We Make a Prediction?</a:t>
            </a:r>
          </a:p>
        </p:txBody>
      </p:sp>
      <p:sp>
        <p:nvSpPr>
          <p:cNvPr id="3" name="Content Placeholder 2">
            <a:extLst>
              <a:ext uri="{FF2B5EF4-FFF2-40B4-BE49-F238E27FC236}">
                <a16:creationId xmlns:a16="http://schemas.microsoft.com/office/drawing/2014/main" id="{E9CA2DF7-0EC7-4C22-8B9C-B476EFF1C56F}"/>
              </a:ext>
            </a:extLst>
          </p:cNvPr>
          <p:cNvSpPr>
            <a:spLocks noGrp="1"/>
          </p:cNvSpPr>
          <p:nvPr>
            <p:ph idx="1"/>
          </p:nvPr>
        </p:nvSpPr>
        <p:spPr/>
        <p:txBody>
          <a:bodyPr/>
          <a:lstStyle/>
          <a:p>
            <a:r>
              <a:rPr lang="en-US" dirty="0"/>
              <a:t>Imagine you are a judge. What pieces of information would you like for making a prediction about whether the defendant in front of you will show up at their next court date? </a:t>
            </a:r>
          </a:p>
        </p:txBody>
      </p:sp>
    </p:spTree>
    <p:extLst>
      <p:ext uri="{BB962C8B-B14F-4D97-AF65-F5344CB8AC3E}">
        <p14:creationId xmlns:p14="http://schemas.microsoft.com/office/powerpoint/2010/main" val="468563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C8ED5-59C8-4D6B-AC95-760ECB331B8D}"/>
              </a:ext>
            </a:extLst>
          </p:cNvPr>
          <p:cNvSpPr>
            <a:spLocks noGrp="1"/>
          </p:cNvSpPr>
          <p:nvPr>
            <p:ph type="title"/>
          </p:nvPr>
        </p:nvSpPr>
        <p:spPr/>
        <p:txBody>
          <a:bodyPr/>
          <a:lstStyle/>
          <a:p>
            <a:r>
              <a:rPr lang="en-US" dirty="0"/>
              <a:t>How Do We Make a Prediction?</a:t>
            </a:r>
          </a:p>
        </p:txBody>
      </p:sp>
      <p:sp>
        <p:nvSpPr>
          <p:cNvPr id="3" name="Content Placeholder 2">
            <a:extLst>
              <a:ext uri="{FF2B5EF4-FFF2-40B4-BE49-F238E27FC236}">
                <a16:creationId xmlns:a16="http://schemas.microsoft.com/office/drawing/2014/main" id="{E9CA2DF7-0EC7-4C22-8B9C-B476EFF1C56F}"/>
              </a:ext>
            </a:extLst>
          </p:cNvPr>
          <p:cNvSpPr>
            <a:spLocks noGrp="1"/>
          </p:cNvSpPr>
          <p:nvPr>
            <p:ph idx="1"/>
          </p:nvPr>
        </p:nvSpPr>
        <p:spPr>
          <a:xfrm>
            <a:off x="838200" y="1825625"/>
            <a:ext cx="10515600" cy="4351338"/>
          </a:xfrm>
        </p:spPr>
        <p:txBody>
          <a:bodyPr/>
          <a:lstStyle/>
          <a:p>
            <a:r>
              <a:rPr lang="en-US" dirty="0"/>
              <a:t>In your jurisdiction, out of 24,293 defendants, there were 3,595 who </a:t>
            </a:r>
            <a:r>
              <a:rPr lang="en-US" dirty="0" err="1"/>
              <a:t>FTA’ed</a:t>
            </a:r>
            <a:r>
              <a:rPr lang="en-US" dirty="0"/>
              <a:t> at some point during their pretrial period (missed their court date)</a:t>
            </a:r>
            <a:r>
              <a:rPr lang="en-US" b="1" i="0" dirty="0">
                <a:solidFill>
                  <a:srgbClr val="FFFFFF"/>
                </a:solidFill>
                <a:effectLst/>
                <a:latin typeface="Arial" panose="020B0604020202020204" pitchFamily="34" charset="0"/>
              </a:rPr>
              <a:t> savageace23</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485566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B20AF-575F-4AFC-8A6B-45A3834061E7}"/>
              </a:ext>
            </a:extLst>
          </p:cNvPr>
          <p:cNvSpPr>
            <a:spLocks noGrp="1"/>
          </p:cNvSpPr>
          <p:nvPr>
            <p:ph type="title"/>
          </p:nvPr>
        </p:nvSpPr>
        <p:spPr/>
        <p:txBody>
          <a:bodyPr/>
          <a:lstStyle/>
          <a:p>
            <a:r>
              <a:rPr lang="en-US" dirty="0"/>
              <a:t>The Overall FTA Rate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FDB96E-AD46-4542-B2AA-C8754704154D}"/>
                  </a:ext>
                </a:extLst>
              </p:cNvPr>
              <p:cNvSpPr>
                <a:spLocks noGrp="1"/>
              </p:cNvSpPr>
              <p:nvPr>
                <p:ph idx="1"/>
              </p:nvPr>
            </p:nvSpPr>
            <p:spPr/>
            <p:txBody>
              <a:bodyPr/>
              <a:lstStyle/>
              <a:p>
                <a:r>
                  <a:rPr lang="en-US" dirty="0">
                    <a:latin typeface="Cambria Math" panose="02040503050406030204" pitchFamily="18" charset="0"/>
                  </a:rPr>
                  <a:t>The average rate of FTA for defendants you saw:</a:t>
                </a:r>
                <a:endParaRPr lang="en-US" b="0" dirty="0">
                  <a:latin typeface="Cambria Math" panose="02040503050406030204" pitchFamily="18" charset="0"/>
                </a:endParaRPr>
              </a:p>
              <a:p>
                <a:pPr marL="457200" lvl="1" indent="0">
                  <a:buNone/>
                </a:pPr>
                <a:endParaRPr lang="en-US"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3,595</m:t>
                          </m:r>
                        </m:num>
                        <m:den>
                          <m:r>
                            <a:rPr lang="en-US" b="0" i="1" smtClean="0">
                              <a:latin typeface="Cambria Math" panose="02040503050406030204" pitchFamily="18" charset="0"/>
                            </a:rPr>
                            <m:t>24,293</m:t>
                          </m:r>
                        </m:den>
                      </m:f>
                      <m:r>
                        <a:rPr lang="en-US" b="0" i="1" smtClean="0">
                          <a:latin typeface="Cambria Math" panose="02040503050406030204" pitchFamily="18" charset="0"/>
                        </a:rPr>
                        <m:t>=</m:t>
                      </m:r>
                      <m:r>
                        <a:rPr lang="en-US" b="0" i="0" smtClean="0">
                          <a:latin typeface="Cambria Math" panose="02040503050406030204" pitchFamily="18" charset="0"/>
                        </a:rPr>
                        <m:t>14.8%</m:t>
                      </m:r>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FAFDB96E-AD46-4542-B2AA-C8754704154D}"/>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525577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B20AF-575F-4AFC-8A6B-45A3834061E7}"/>
              </a:ext>
            </a:extLst>
          </p:cNvPr>
          <p:cNvSpPr>
            <a:spLocks noGrp="1"/>
          </p:cNvSpPr>
          <p:nvPr>
            <p:ph type="title"/>
          </p:nvPr>
        </p:nvSpPr>
        <p:spPr/>
        <p:txBody>
          <a:bodyPr/>
          <a:lstStyle/>
          <a:p>
            <a:r>
              <a:rPr lang="en-US" dirty="0"/>
              <a:t>The Overall FTA Rate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FDB96E-AD46-4542-B2AA-C8754704154D}"/>
                  </a:ext>
                </a:extLst>
              </p:cNvPr>
              <p:cNvSpPr>
                <a:spLocks noGrp="1"/>
              </p:cNvSpPr>
              <p:nvPr>
                <p:ph idx="1"/>
              </p:nvPr>
            </p:nvSpPr>
            <p:spPr/>
            <p:txBody>
              <a:bodyPr/>
              <a:lstStyle/>
              <a:p>
                <a:r>
                  <a:rPr lang="en-US" dirty="0"/>
                  <a:t>This is our first probability:</a:t>
                </a:r>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𝐹𝑇𝐴</m:t>
                        </m:r>
                        <m:r>
                          <a:rPr lang="en-US" b="0" i="1" smtClean="0">
                            <a:latin typeface="Cambria Math" panose="02040503050406030204" pitchFamily="18" charset="0"/>
                          </a:rPr>
                          <m:t>=1</m:t>
                        </m:r>
                      </m:e>
                    </m:d>
                    <m:r>
                      <a:rPr lang="en-US" b="0" i="1" smtClean="0">
                        <a:latin typeface="Cambria Math" panose="02040503050406030204" pitchFamily="18" charset="0"/>
                      </a:rPr>
                      <m:t>=14.8%=0.148</m:t>
                    </m:r>
                  </m:oMath>
                </a14:m>
                <a:endParaRPr lang="en-US" dirty="0"/>
              </a:p>
              <a:p>
                <a:pPr lvl="1"/>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oMath>
                </a14:m>
                <a:r>
                  <a:rPr lang="en-US" dirty="0"/>
                  <a:t> – This is the notation for probability</a:t>
                </a:r>
              </a:p>
              <a:p>
                <a:pPr lvl="1"/>
                <a14:m>
                  <m:oMath xmlns:m="http://schemas.openxmlformats.org/officeDocument/2006/math">
                    <m:r>
                      <a:rPr lang="en-US" b="0" i="1" smtClean="0">
                        <a:latin typeface="Cambria Math" panose="02040503050406030204" pitchFamily="18" charset="0"/>
                      </a:rPr>
                      <m:t>𝐹𝑇𝐴</m:t>
                    </m:r>
                  </m:oMath>
                </a14:m>
                <a:r>
                  <a:rPr lang="en-US" dirty="0"/>
                  <a:t> is a variable that can take on different values</a:t>
                </a:r>
              </a:p>
              <a:p>
                <a:pPr lvl="2"/>
                <a:r>
                  <a:rPr lang="en-US" dirty="0"/>
                  <a:t>When </a:t>
                </a:r>
                <a14:m>
                  <m:oMath xmlns:m="http://schemas.openxmlformats.org/officeDocument/2006/math">
                    <m:r>
                      <a:rPr lang="en-US" b="0" i="1" smtClean="0">
                        <a:latin typeface="Cambria Math" panose="02040503050406030204" pitchFamily="18" charset="0"/>
                      </a:rPr>
                      <m:t>𝐹𝑇𝐴</m:t>
                    </m:r>
                    <m:r>
                      <a:rPr lang="en-US" b="0" i="1" smtClean="0">
                        <a:latin typeface="Cambria Math" panose="02040503050406030204" pitchFamily="18" charset="0"/>
                      </a:rPr>
                      <m:t>=1</m:t>
                    </m:r>
                  </m:oMath>
                </a14:m>
                <a:r>
                  <a:rPr lang="en-US" dirty="0"/>
                  <a:t>, that refers to the event that an FTA did happen</a:t>
                </a:r>
              </a:p>
              <a:p>
                <a:pPr lvl="2"/>
                <a:endParaRPr lang="en-US" dirty="0"/>
              </a:p>
              <a:p>
                <a:pPr lvl="2"/>
                <a:r>
                  <a:rPr lang="en-US" dirty="0"/>
                  <a:t>When </a:t>
                </a:r>
                <a14:m>
                  <m:oMath xmlns:m="http://schemas.openxmlformats.org/officeDocument/2006/math">
                    <m:r>
                      <a:rPr lang="en-US" b="0" i="1" smtClean="0">
                        <a:latin typeface="Cambria Math" panose="02040503050406030204" pitchFamily="18" charset="0"/>
                      </a:rPr>
                      <m:t>𝐹𝑇𝐴</m:t>
                    </m:r>
                    <m:r>
                      <a:rPr lang="en-US" b="0" i="1" smtClean="0">
                        <a:latin typeface="Cambria Math" panose="02040503050406030204" pitchFamily="18" charset="0"/>
                      </a:rPr>
                      <m:t>=</m:t>
                    </m:r>
                  </m:oMath>
                </a14:m>
                <a:r>
                  <a:rPr lang="en-US" dirty="0"/>
                  <a:t>0, that refers to the event that an FTA did not happen</a:t>
                </a:r>
              </a:p>
              <a:p>
                <a:pPr lvl="2"/>
                <a:endParaRPr lang="en-US" dirty="0"/>
              </a:p>
            </p:txBody>
          </p:sp>
        </mc:Choice>
        <mc:Fallback xmlns="">
          <p:sp>
            <p:nvSpPr>
              <p:cNvPr id="3" name="Content Placeholder 2">
                <a:extLst>
                  <a:ext uri="{FF2B5EF4-FFF2-40B4-BE49-F238E27FC236}">
                    <a16:creationId xmlns:a16="http://schemas.microsoft.com/office/drawing/2014/main" id="{FAFDB96E-AD46-4542-B2AA-C8754704154D}"/>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2093083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16F1-8E84-47CE-8A5D-AB7FE4BBC87A}"/>
              </a:ext>
            </a:extLst>
          </p:cNvPr>
          <p:cNvSpPr>
            <a:spLocks noGrp="1"/>
          </p:cNvSpPr>
          <p:nvPr>
            <p:ph type="title"/>
          </p:nvPr>
        </p:nvSpPr>
        <p:spPr/>
        <p:txBody>
          <a:bodyPr/>
          <a:lstStyle/>
          <a:p>
            <a:r>
              <a:rPr lang="en-US" dirty="0"/>
              <a:t>What Is the Chance of No FTA?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6AE98E-90A4-499F-B9DC-B569FE51A012}"/>
                  </a:ext>
                </a:extLst>
              </p:cNvPr>
              <p:cNvSpPr>
                <a:spLocks noGrp="1"/>
              </p:cNvSpPr>
              <p:nvPr>
                <p:ph idx="1"/>
              </p:nvPr>
            </p:nvSpPr>
            <p:spPr/>
            <p:txBody>
              <a:bodyPr/>
              <a:lstStyle/>
              <a:p>
                <a:r>
                  <a:rPr lang="en-US" dirty="0"/>
                  <a:t>Number of people who did not FTA:</a:t>
                </a:r>
              </a:p>
              <a:p>
                <a:pPr lvl="1"/>
                <a14:m>
                  <m:oMath xmlns:m="http://schemas.openxmlformats.org/officeDocument/2006/math">
                    <m:r>
                      <a:rPr lang="en-US" b="0" i="1" smtClean="0">
                        <a:latin typeface="Cambria Math" panose="02040503050406030204" pitchFamily="18" charset="0"/>
                      </a:rPr>
                      <m:t>24,293−3,595=20,698</m:t>
                    </m:r>
                  </m:oMath>
                </a14:m>
                <a:endParaRPr lang="en-US" dirty="0"/>
              </a:p>
              <a:p>
                <a:pPr lvl="1"/>
                <a:endParaRPr lang="en-US" b="0" i="1" dirty="0">
                  <a:latin typeface="Cambria Math" panose="02040503050406030204" pitchFamily="18" charset="0"/>
                </a:endParaRP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20,698</m:t>
                        </m:r>
                      </m:num>
                      <m:den>
                        <m:r>
                          <a:rPr lang="en-US" b="0" i="1" smtClean="0">
                            <a:latin typeface="Cambria Math" panose="02040503050406030204" pitchFamily="18" charset="0"/>
                          </a:rPr>
                          <m:t>24,293</m:t>
                        </m:r>
                      </m:den>
                    </m:f>
                    <m:r>
                      <a:rPr lang="en-US" b="0" i="1" smtClean="0">
                        <a:latin typeface="Cambria Math" panose="02040503050406030204" pitchFamily="18" charset="0"/>
                      </a:rPr>
                      <m:t>=85.2%</m:t>
                    </m:r>
                  </m:oMath>
                </a14:m>
                <a:endParaRPr lang="en-US" b="0" dirty="0"/>
              </a:p>
              <a:p>
                <a:pPr lvl="1"/>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𝐹𝑇𝐴</m:t>
                        </m:r>
                        <m:r>
                          <a:rPr lang="en-US" b="0" i="1" smtClean="0">
                            <a:latin typeface="Cambria Math" panose="02040503050406030204" pitchFamily="18" charset="0"/>
                          </a:rPr>
                          <m:t>=0</m:t>
                        </m:r>
                      </m:e>
                    </m:d>
                    <m:r>
                      <a:rPr lang="en-US" b="0" i="1" smtClean="0">
                        <a:latin typeface="Cambria Math" panose="02040503050406030204" pitchFamily="18" charset="0"/>
                      </a:rPr>
                      <m:t>=85.2%=0.852</m:t>
                    </m:r>
                  </m:oMath>
                </a14:m>
                <a:endParaRPr lang="en-US" b="0" dirty="0"/>
              </a:p>
              <a:p>
                <a:endParaRPr lang="en-US" dirty="0"/>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𝐹𝑇𝐴</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𝐹𝑇𝐴</m:t>
                        </m:r>
                        <m:r>
                          <a:rPr lang="en-US" i="1">
                            <a:latin typeface="Cambria Math" panose="02040503050406030204" pitchFamily="18" charset="0"/>
                          </a:rPr>
                          <m:t>=0</m:t>
                        </m:r>
                      </m:e>
                    </m:d>
                    <m:r>
                      <a:rPr lang="en-US" b="0" i="1" smtClean="0">
                        <a:latin typeface="Cambria Math" panose="02040503050406030204" pitchFamily="18" charset="0"/>
                      </a:rPr>
                      <m:t>=0.148+0.852=</m:t>
                    </m:r>
                    <m:r>
                      <a:rPr lang="en-US" b="0" i="1" smtClean="0">
                        <a:solidFill>
                          <a:srgbClr val="FF0000"/>
                        </a:solidFill>
                        <a:latin typeface="Cambria Math" panose="02040503050406030204" pitchFamily="18" charset="0"/>
                      </a:rPr>
                      <m:t>1.0</m:t>
                    </m:r>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36AE98E-90A4-499F-B9DC-B569FE51A012}"/>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694081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6989-1918-46C4-9E5D-B6200490DA0C}"/>
              </a:ext>
            </a:extLst>
          </p:cNvPr>
          <p:cNvSpPr>
            <a:spLocks noGrp="1"/>
          </p:cNvSpPr>
          <p:nvPr>
            <p:ph type="title"/>
          </p:nvPr>
        </p:nvSpPr>
        <p:spPr/>
        <p:txBody>
          <a:bodyPr/>
          <a:lstStyle/>
          <a:p>
            <a:r>
              <a:rPr lang="en-US" dirty="0"/>
              <a:t>Rules of Probability</a:t>
            </a:r>
          </a:p>
        </p:txBody>
      </p:sp>
      <p:sp>
        <p:nvSpPr>
          <p:cNvPr id="3" name="Content Placeholder 2">
            <a:extLst>
              <a:ext uri="{FF2B5EF4-FFF2-40B4-BE49-F238E27FC236}">
                <a16:creationId xmlns:a16="http://schemas.microsoft.com/office/drawing/2014/main" id="{B450E63F-1FB1-4F13-AC8C-446FE0E20BC1}"/>
              </a:ext>
            </a:extLst>
          </p:cNvPr>
          <p:cNvSpPr>
            <a:spLocks noGrp="1"/>
          </p:cNvSpPr>
          <p:nvPr>
            <p:ph idx="1"/>
          </p:nvPr>
        </p:nvSpPr>
        <p:spPr/>
        <p:txBody>
          <a:bodyPr/>
          <a:lstStyle/>
          <a:p>
            <a:r>
              <a:rPr lang="en-US" b="1" dirty="0">
                <a:solidFill>
                  <a:srgbClr val="FF0000"/>
                </a:solidFill>
              </a:rPr>
              <a:t>Rule: The sum of the probabilities of “mutually exclusive” outcomes equals one</a:t>
            </a:r>
          </a:p>
          <a:p>
            <a:endParaRPr lang="en-US" b="1" dirty="0">
              <a:solidFill>
                <a:srgbClr val="FF0000"/>
              </a:solidFill>
            </a:endParaRPr>
          </a:p>
          <a:p>
            <a:r>
              <a:rPr lang="en-US" dirty="0"/>
              <a:t>Mutually exclusive means that the events can’t happen at the same time:</a:t>
            </a:r>
          </a:p>
          <a:p>
            <a:pPr lvl="1"/>
            <a:r>
              <a:rPr lang="en-US" dirty="0"/>
              <a:t>A person can’t both FTA and not FTA for a court appearance</a:t>
            </a:r>
          </a:p>
        </p:txBody>
      </p:sp>
    </p:spTree>
    <p:extLst>
      <p:ext uri="{BB962C8B-B14F-4D97-AF65-F5344CB8AC3E}">
        <p14:creationId xmlns:p14="http://schemas.microsoft.com/office/powerpoint/2010/main" val="3502325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3647-011B-415D-B268-2CD8E68E1663}"/>
              </a:ext>
            </a:extLst>
          </p:cNvPr>
          <p:cNvSpPr>
            <a:spLocks noGrp="1"/>
          </p:cNvSpPr>
          <p:nvPr>
            <p:ph type="title"/>
          </p:nvPr>
        </p:nvSpPr>
        <p:spPr/>
        <p:txBody>
          <a:bodyPr/>
          <a:lstStyle/>
          <a:p>
            <a:r>
              <a:rPr lang="en-US" dirty="0"/>
              <a:t>Notation We Will Use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EFA52E-9F75-4D94-9B71-ED22EE7184CC}"/>
                  </a:ext>
                </a:extLst>
              </p:cNvPr>
              <p:cNvSpPr>
                <a:spLocks noGrp="1"/>
              </p:cNvSpPr>
              <p:nvPr>
                <p:ph idx="1"/>
              </p:nvPr>
            </p:nvSpPr>
            <p:spPr/>
            <p:txBody>
              <a:bodyPr>
                <a:normAutofit/>
              </a:bodyPr>
              <a:lstStyle/>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 </m:t>
                    </m:r>
                  </m:oMath>
                </a14:m>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oMath>
                </a14:m>
                <a:r>
                  <a:rPr lang="en-US" dirty="0"/>
                  <a:t> denotes that we are talking about probabilities.</a:t>
                </a:r>
              </a:p>
              <a:p>
                <a:pPr lvl="1"/>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t> is the random variable in question</a:t>
                </a:r>
              </a:p>
              <a:p>
                <a:pPr lvl="2"/>
                <a:r>
                  <a:rPr lang="en-US" dirty="0"/>
                  <a:t>In our example </a:t>
                </a:r>
                <a14:m>
                  <m:oMath xmlns:m="http://schemas.openxmlformats.org/officeDocument/2006/math">
                    <m:r>
                      <a:rPr lang="en-US" i="1" dirty="0" smtClean="0">
                        <a:latin typeface="Cambria Math" panose="02040503050406030204" pitchFamily="18" charset="0"/>
                      </a:rPr>
                      <m:t>𝑋</m:t>
                    </m:r>
                  </m:oMath>
                </a14:m>
                <a:r>
                  <a:rPr lang="en-US" dirty="0"/>
                  <a:t> is FTA</a:t>
                </a:r>
              </a:p>
              <a:p>
                <a:pPr lvl="1"/>
                <a14:m>
                  <m:oMath xmlns:m="http://schemas.openxmlformats.org/officeDocument/2006/math">
                    <m:r>
                      <a:rPr lang="en-US" b="0" i="1" smtClean="0">
                        <a:latin typeface="Cambria Math" panose="02040503050406030204" pitchFamily="18" charset="0"/>
                      </a:rPr>
                      <m:t>𝑥</m:t>
                    </m:r>
                  </m:oMath>
                </a14:m>
                <a:r>
                  <a:rPr lang="en-US" dirty="0"/>
                  <a:t> : is the particular outcome </a:t>
                </a:r>
                <a14:m>
                  <m:oMath xmlns:m="http://schemas.openxmlformats.org/officeDocument/2006/math">
                    <m:r>
                      <a:rPr lang="en-US" i="1" dirty="0" smtClean="0">
                        <a:latin typeface="Cambria Math" panose="02040503050406030204" pitchFamily="18" charset="0"/>
                      </a:rPr>
                      <m:t>𝑋</m:t>
                    </m:r>
                  </m:oMath>
                </a14:m>
                <a:endParaRPr lang="en-US" dirty="0"/>
              </a:p>
              <a:p>
                <a:pPr lvl="2"/>
                <a:r>
                  <a:rPr lang="en-US" dirty="0"/>
                  <a:t>In our example </a:t>
                </a:r>
                <a14:m>
                  <m:oMath xmlns:m="http://schemas.openxmlformats.org/officeDocument/2006/math">
                    <m:r>
                      <a:rPr lang="en-US" b="0" i="1" smtClean="0">
                        <a:latin typeface="Cambria Math" panose="02040503050406030204" pitchFamily="18" charset="0"/>
                      </a:rPr>
                      <m:t>𝑋</m:t>
                    </m:r>
                  </m:oMath>
                </a14:m>
                <a:r>
                  <a:rPr lang="en-US" dirty="0"/>
                  <a:t> = 1, meaning we are asking for the probability that a person FTAs</a:t>
                </a:r>
              </a:p>
              <a:p>
                <a:pPr marL="0" indent="0">
                  <a:buNone/>
                </a:pPr>
                <a:endParaRPr lang="en-US" dirty="0"/>
              </a:p>
              <a:p>
                <a:r>
                  <a:rPr lang="en-US" dirty="0"/>
                  <a:t>So we have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𝐹𝑇𝐴</m:t>
                        </m:r>
                        <m:r>
                          <a:rPr lang="en-US" b="0" i="1" smtClean="0">
                            <a:latin typeface="Cambria Math" panose="02040503050406030204" pitchFamily="18" charset="0"/>
                          </a:rPr>
                          <m:t>=1</m:t>
                        </m:r>
                      </m:e>
                    </m:d>
                    <m:r>
                      <a:rPr lang="en-US" b="0" i="1" smtClean="0">
                        <a:latin typeface="Cambria Math" panose="02040503050406030204" pitchFamily="18" charset="0"/>
                      </a:rPr>
                      <m:t>=0.148</m:t>
                    </m:r>
                  </m:oMath>
                </a14:m>
                <a:endParaRPr lang="en-US" dirty="0"/>
              </a:p>
            </p:txBody>
          </p:sp>
        </mc:Choice>
        <mc:Fallback xmlns="">
          <p:sp>
            <p:nvSpPr>
              <p:cNvPr id="3" name="Content Placeholder 2">
                <a:extLst>
                  <a:ext uri="{FF2B5EF4-FFF2-40B4-BE49-F238E27FC236}">
                    <a16:creationId xmlns:a16="http://schemas.microsoft.com/office/drawing/2014/main" id="{B7EFA52E-9F75-4D94-9B71-ED22EE7184CC}"/>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409144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721F1-E032-719A-F6EB-AD368E4A2316}"/>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A4289311-7515-E443-EC8C-15F35EC04DF7}"/>
              </a:ext>
            </a:extLst>
          </p:cNvPr>
          <p:cNvSpPr>
            <a:spLocks noGrp="1"/>
          </p:cNvSpPr>
          <p:nvPr>
            <p:ph idx="1"/>
          </p:nvPr>
        </p:nvSpPr>
        <p:spPr/>
        <p:txBody>
          <a:bodyPr/>
          <a:lstStyle/>
          <a:p>
            <a:r>
              <a:rPr lang="en-US" dirty="0"/>
              <a:t>First Quiz next week</a:t>
            </a:r>
          </a:p>
          <a:p>
            <a:pPr lvl="1"/>
            <a:r>
              <a:rPr lang="en-US" dirty="0"/>
              <a:t>Will be posted Monday morning </a:t>
            </a:r>
          </a:p>
          <a:p>
            <a:pPr lvl="1"/>
            <a:r>
              <a:rPr lang="en-US" dirty="0"/>
              <a:t>You will have 15 minutes to complete it </a:t>
            </a:r>
          </a:p>
          <a:p>
            <a:pPr lvl="1"/>
            <a:r>
              <a:rPr lang="en-US" dirty="0"/>
              <a:t>3 questions</a:t>
            </a:r>
          </a:p>
          <a:p>
            <a:pPr lvl="1"/>
            <a:r>
              <a:rPr lang="en-US" dirty="0"/>
              <a:t>Topics: Basic Probability + Scoring a defendant on a risk assessment </a:t>
            </a:r>
          </a:p>
          <a:p>
            <a:pPr lvl="1"/>
            <a:endParaRPr lang="en-US" dirty="0"/>
          </a:p>
          <a:p>
            <a:r>
              <a:rPr lang="en-US" dirty="0"/>
              <a:t>Please fill out office hours survey</a:t>
            </a:r>
          </a:p>
        </p:txBody>
      </p:sp>
    </p:spTree>
    <p:extLst>
      <p:ext uri="{BB962C8B-B14F-4D97-AF65-F5344CB8AC3E}">
        <p14:creationId xmlns:p14="http://schemas.microsoft.com/office/powerpoint/2010/main" val="53091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BEFB0-3EFD-442B-BBDD-4B79354678FF}"/>
              </a:ext>
            </a:extLst>
          </p:cNvPr>
          <p:cNvSpPr>
            <a:spLocks noGrp="1"/>
          </p:cNvSpPr>
          <p:nvPr>
            <p:ph type="title"/>
          </p:nvPr>
        </p:nvSpPr>
        <p:spPr/>
        <p:txBody>
          <a:bodyPr/>
          <a:lstStyle/>
          <a:p>
            <a:r>
              <a:rPr lang="en-US" dirty="0"/>
              <a:t>What Is Our Prediction?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5B6FC4-6AEF-432B-9062-09B53FF3B681}"/>
                  </a:ext>
                </a:extLst>
              </p:cNvPr>
              <p:cNvSpPr>
                <a:spLocks noGrp="1"/>
              </p:cNvSpPr>
              <p:nvPr>
                <p:ph idx="1"/>
              </p:nvPr>
            </p:nvSpPr>
            <p:spPr/>
            <p:txBody>
              <a:bodyPr/>
              <a:lstStyle/>
              <a:p>
                <a:r>
                  <a:rPr lang="en-US" dirty="0"/>
                  <a:t>So for Person 1, we can assign them</a:t>
                </a:r>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𝐹𝑇𝐴</m:t>
                        </m:r>
                        <m:r>
                          <a:rPr lang="en-US" b="0" i="1" smtClean="0">
                            <a:latin typeface="Cambria Math" panose="02040503050406030204" pitchFamily="18" charset="0"/>
                          </a:rPr>
                          <m:t>=1</m:t>
                        </m:r>
                      </m:e>
                    </m:d>
                    <m:r>
                      <a:rPr lang="en-US" b="0" i="1" smtClean="0">
                        <a:latin typeface="Cambria Math" panose="02040503050406030204" pitchFamily="18" charset="0"/>
                      </a:rPr>
                      <m:t>=0.148</m:t>
                    </m:r>
                  </m:oMath>
                </a14:m>
                <a:endParaRPr lang="en-US" dirty="0"/>
              </a:p>
              <a:p>
                <a:r>
                  <a:rPr lang="en-US" dirty="0"/>
                  <a:t>What about the Person 2? </a:t>
                </a:r>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𝐹𝑇𝐴</m:t>
                        </m:r>
                        <m:r>
                          <a:rPr lang="en-US" b="0" i="1" smtClean="0">
                            <a:latin typeface="Cambria Math" panose="02040503050406030204" pitchFamily="18" charset="0"/>
                          </a:rPr>
                          <m:t>=1</m:t>
                        </m:r>
                      </m:e>
                    </m:d>
                    <m:r>
                      <a:rPr lang="en-US" b="0" i="1" smtClean="0">
                        <a:latin typeface="Cambria Math" panose="02040503050406030204" pitchFamily="18" charset="0"/>
                      </a:rPr>
                      <m:t>=0.148</m:t>
                    </m:r>
                  </m:oMath>
                </a14:m>
                <a:r>
                  <a:rPr lang="en-US" dirty="0"/>
                  <a:t>?</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955B6FC4-6AEF-432B-9062-09B53FF3B68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72019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5ED87-332A-4967-9073-FD85730830F7}"/>
              </a:ext>
            </a:extLst>
          </p:cNvPr>
          <p:cNvSpPr>
            <a:spLocks noGrp="1"/>
          </p:cNvSpPr>
          <p:nvPr>
            <p:ph type="title"/>
          </p:nvPr>
        </p:nvSpPr>
        <p:spPr/>
        <p:txBody>
          <a:bodyPr/>
          <a:lstStyle/>
          <a:p>
            <a:r>
              <a:rPr lang="en-US" dirty="0"/>
              <a:t>Predictors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9A4867-F190-4C05-904D-C0389507D8C9}"/>
                  </a:ext>
                </a:extLst>
              </p:cNvPr>
              <p:cNvSpPr>
                <a:spLocks noGrp="1"/>
              </p:cNvSpPr>
              <p:nvPr>
                <p:ph idx="1"/>
              </p:nvPr>
            </p:nvSpPr>
            <p:spPr/>
            <p:txBody>
              <a:bodyPr/>
              <a:lstStyle/>
              <a:p>
                <a:r>
                  <a:rPr lang="en-US" dirty="0"/>
                  <a:t>What if:</a:t>
                </a:r>
              </a:p>
              <a:p>
                <a:pPr lvl="1"/>
                <a:r>
                  <a:rPr lang="en-US" dirty="0"/>
                  <a:t>Person 1 had zero FTAs in the last year</a:t>
                </a:r>
              </a:p>
              <a:p>
                <a:pPr lvl="1"/>
                <a:r>
                  <a:rPr lang="en-US" dirty="0"/>
                  <a:t>Person 2 had 2 FTAs in the last year</a:t>
                </a:r>
              </a:p>
              <a:p>
                <a:pPr lvl="1"/>
                <a:endParaRPr lang="en-US" dirty="0"/>
              </a:p>
              <a:p>
                <a:r>
                  <a:rPr lang="en-US" dirty="0"/>
                  <a:t>Is it right to have:</a:t>
                </a:r>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5E9A4867-F190-4C05-904D-C0389507D8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760152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1E474-577C-43CA-BC8D-3550DC2F9962}"/>
              </a:ext>
            </a:extLst>
          </p:cNvPr>
          <p:cNvSpPr>
            <a:spLocks noGrp="1"/>
          </p:cNvSpPr>
          <p:nvPr>
            <p:ph type="title"/>
          </p:nvPr>
        </p:nvSpPr>
        <p:spPr/>
        <p:txBody>
          <a:bodyPr/>
          <a:lstStyle/>
          <a:p>
            <a:r>
              <a:rPr lang="en-US" dirty="0"/>
              <a:t>Conditional Probabilities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E9AABE-3619-4F93-AE6C-69A31CF104E8}"/>
                  </a:ext>
                </a:extLst>
              </p:cNvPr>
              <p:cNvSpPr>
                <a:spLocks noGrp="1"/>
              </p:cNvSpPr>
              <p:nvPr>
                <p:ph idx="1"/>
              </p:nvPr>
            </p:nvSpPr>
            <p:spPr/>
            <p:txBody>
              <a:bodyPr/>
              <a:lstStyle/>
              <a:p>
                <a:r>
                  <a:rPr lang="en-US" dirty="0"/>
                  <a:t>For Person 1:</a:t>
                </a:r>
              </a:p>
              <a:p>
                <a:pPr lvl="1"/>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𝐹𝑇𝐴</m:t>
                        </m:r>
                        <m:r>
                          <a:rPr lang="en-US" b="0" i="1" smtClean="0">
                            <a:latin typeface="Cambria Math" panose="02040503050406030204" pitchFamily="18" charset="0"/>
                          </a:rPr>
                          <m:t>=1 </m:t>
                        </m:r>
                      </m:e>
                    </m:d>
                    <m:r>
                      <a:rPr lang="en-US" b="0" i="1" smtClean="0">
                        <a:latin typeface="Cambria Math" panose="02040503050406030204" pitchFamily="18" charset="0"/>
                      </a:rPr>
                      <m:t>𝐹𝑇𝐴</m:t>
                    </m:r>
                    <m:r>
                      <a:rPr lang="en-US" b="0" i="1" smtClean="0">
                        <a:latin typeface="Cambria Math" panose="02040503050406030204" pitchFamily="18" charset="0"/>
                      </a:rPr>
                      <m:t>.</m:t>
                    </m:r>
                    <m:r>
                      <a:rPr lang="en-US" b="0" i="1" smtClean="0">
                        <a:latin typeface="Cambria Math" panose="02040503050406030204" pitchFamily="18" charset="0"/>
                      </a:rPr>
                      <m:t>𝐿𝑎𝑠𝑡</m:t>
                    </m:r>
                    <m:r>
                      <a:rPr lang="en-US" b="0" i="1" smtClean="0">
                        <a:latin typeface="Cambria Math" panose="02040503050406030204" pitchFamily="18" charset="0"/>
                      </a:rPr>
                      <m:t>.</m:t>
                    </m:r>
                    <m:r>
                      <a:rPr lang="en-US" b="0" i="1" smtClean="0">
                        <a:latin typeface="Cambria Math" panose="02040503050406030204" pitchFamily="18" charset="0"/>
                      </a:rPr>
                      <m:t>𝑌𝑒𝑎𝑟</m:t>
                    </m:r>
                    <m:r>
                      <a:rPr lang="en-US" b="0" i="1" smtClean="0">
                        <a:latin typeface="Cambria Math" panose="02040503050406030204" pitchFamily="18" charset="0"/>
                      </a:rPr>
                      <m:t>=0) </m:t>
                    </m:r>
                  </m:oMath>
                </a14:m>
                <a:endParaRPr lang="en-US" b="0" dirty="0"/>
              </a:p>
              <a:p>
                <a:pPr lvl="1"/>
                <a:r>
                  <a:rPr lang="en-US" dirty="0"/>
                  <a:t>The vertical bar | indicates that this is a conditional probability</a:t>
                </a:r>
              </a:p>
              <a:p>
                <a:pPr lvl="1"/>
                <a:r>
                  <a:rPr lang="en-US" dirty="0"/>
                  <a:t>“What is the probability that Person 1 will FTA </a:t>
                </a:r>
                <a:r>
                  <a:rPr lang="en-US" b="1" dirty="0">
                    <a:solidFill>
                      <a:srgbClr val="FF0000"/>
                    </a:solidFill>
                  </a:rPr>
                  <a:t>GIVEN</a:t>
                </a:r>
                <a:r>
                  <a:rPr lang="en-US" dirty="0"/>
                  <a:t> that they did not FTA in the last year?” </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FE9AABE-3619-4F93-AE6C-69A31CF104E8}"/>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87401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1E474-577C-43CA-BC8D-3550DC2F9962}"/>
              </a:ext>
            </a:extLst>
          </p:cNvPr>
          <p:cNvSpPr>
            <a:spLocks noGrp="1"/>
          </p:cNvSpPr>
          <p:nvPr>
            <p:ph type="title"/>
          </p:nvPr>
        </p:nvSpPr>
        <p:spPr/>
        <p:txBody>
          <a:bodyPr/>
          <a:lstStyle/>
          <a:p>
            <a:r>
              <a:rPr lang="en-US" dirty="0"/>
              <a:t>Conditional Probabilities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E9AABE-3619-4F93-AE6C-69A31CF104E8}"/>
                  </a:ext>
                </a:extLst>
              </p:cNvPr>
              <p:cNvSpPr>
                <a:spLocks noGrp="1"/>
              </p:cNvSpPr>
              <p:nvPr>
                <p:ph idx="1"/>
              </p:nvPr>
            </p:nvSpPr>
            <p:spPr/>
            <p:txBody>
              <a:bodyPr/>
              <a:lstStyle/>
              <a:p>
                <a:r>
                  <a:rPr lang="en-US" dirty="0"/>
                  <a:t>For Person 1:</a:t>
                </a:r>
              </a:p>
              <a:p>
                <a:pPr lvl="1"/>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𝐹𝑇𝐴</m:t>
                        </m:r>
                        <m:r>
                          <a:rPr lang="en-US" b="0" i="1" smtClean="0">
                            <a:latin typeface="Cambria Math" panose="02040503050406030204" pitchFamily="18" charset="0"/>
                          </a:rPr>
                          <m:t>=1 </m:t>
                        </m:r>
                      </m:e>
                    </m:d>
                    <m:r>
                      <a:rPr lang="en-US" b="0" i="1" smtClean="0">
                        <a:latin typeface="Cambria Math" panose="02040503050406030204" pitchFamily="18" charset="0"/>
                      </a:rPr>
                      <m:t>𝐹𝑇𝐴</m:t>
                    </m:r>
                    <m:r>
                      <a:rPr lang="en-US" b="0" i="1" smtClean="0">
                        <a:latin typeface="Cambria Math" panose="02040503050406030204" pitchFamily="18" charset="0"/>
                      </a:rPr>
                      <m:t>.</m:t>
                    </m:r>
                    <m:r>
                      <a:rPr lang="en-US" b="0" i="1" smtClean="0">
                        <a:latin typeface="Cambria Math" panose="02040503050406030204" pitchFamily="18" charset="0"/>
                      </a:rPr>
                      <m:t>𝐿𝑎𝑠𝑡</m:t>
                    </m:r>
                    <m:r>
                      <a:rPr lang="en-US" b="0" i="1" smtClean="0">
                        <a:latin typeface="Cambria Math" panose="02040503050406030204" pitchFamily="18" charset="0"/>
                      </a:rPr>
                      <m:t>.</m:t>
                    </m:r>
                    <m:r>
                      <a:rPr lang="en-US" b="0" i="1" smtClean="0">
                        <a:latin typeface="Cambria Math" panose="02040503050406030204" pitchFamily="18" charset="0"/>
                      </a:rPr>
                      <m:t>𝑌𝑒𝑎𝑟</m:t>
                    </m:r>
                    <m:r>
                      <a:rPr lang="en-US" b="0" i="1" smtClean="0">
                        <a:latin typeface="Cambria Math" panose="02040503050406030204" pitchFamily="18" charset="0"/>
                      </a:rPr>
                      <m:t>=0) </m:t>
                    </m:r>
                  </m:oMath>
                </a14:m>
                <a:endParaRPr lang="en-US" b="0" dirty="0"/>
              </a:p>
              <a:p>
                <a:pPr lvl="1"/>
                <a:r>
                  <a:rPr lang="en-US" dirty="0"/>
                  <a:t>The vertical bar | indicates that this is a conditional probability</a:t>
                </a:r>
              </a:p>
              <a:p>
                <a:pPr lvl="1"/>
                <a:r>
                  <a:rPr lang="en-US" dirty="0"/>
                  <a:t>“What is the probability that Person 1 will FTA </a:t>
                </a:r>
                <a:r>
                  <a:rPr lang="en-US" b="1" dirty="0">
                    <a:solidFill>
                      <a:srgbClr val="FF0000"/>
                    </a:solidFill>
                  </a:rPr>
                  <a:t>GIVEN</a:t>
                </a:r>
                <a:r>
                  <a:rPr lang="en-US" dirty="0"/>
                  <a:t> that they did not FTA in the last year?” </a:t>
                </a:r>
              </a:p>
              <a:p>
                <a:r>
                  <a:rPr lang="en-US" dirty="0"/>
                  <a:t>For Person 2:</a:t>
                </a:r>
              </a:p>
              <a:p>
                <a:pPr lvl="1"/>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𝐹𝑇𝐴</m:t>
                        </m:r>
                        <m:r>
                          <a:rPr lang="en-US" b="0" i="1" smtClean="0">
                            <a:latin typeface="Cambria Math" panose="02040503050406030204" pitchFamily="18" charset="0"/>
                          </a:rPr>
                          <m:t>=1 </m:t>
                        </m:r>
                      </m:e>
                    </m:d>
                    <m:r>
                      <a:rPr lang="en-US" b="0" i="1" smtClean="0">
                        <a:latin typeface="Cambria Math" panose="02040503050406030204" pitchFamily="18" charset="0"/>
                      </a:rPr>
                      <m:t>𝐹𝑇𝐴</m:t>
                    </m:r>
                    <m:r>
                      <a:rPr lang="en-US" b="0" i="1" smtClean="0">
                        <a:latin typeface="Cambria Math" panose="02040503050406030204" pitchFamily="18" charset="0"/>
                      </a:rPr>
                      <m:t>.</m:t>
                    </m:r>
                    <m:r>
                      <a:rPr lang="en-US" b="0" i="1" smtClean="0">
                        <a:latin typeface="Cambria Math" panose="02040503050406030204" pitchFamily="18" charset="0"/>
                      </a:rPr>
                      <m:t>𝐿𝑎𝑠𝑡</m:t>
                    </m:r>
                    <m:r>
                      <a:rPr lang="en-US" b="0" i="1" smtClean="0">
                        <a:latin typeface="Cambria Math" panose="02040503050406030204" pitchFamily="18" charset="0"/>
                      </a:rPr>
                      <m:t>.</m:t>
                    </m:r>
                    <m:r>
                      <a:rPr lang="en-US" b="0" i="1" smtClean="0">
                        <a:latin typeface="Cambria Math" panose="02040503050406030204" pitchFamily="18" charset="0"/>
                      </a:rPr>
                      <m:t>𝑌𝑒𝑎𝑟</m:t>
                    </m:r>
                    <m:r>
                      <a:rPr lang="en-US" b="0" i="1" smtClean="0">
                        <a:latin typeface="Cambria Math" panose="02040503050406030204" pitchFamily="18" charset="0"/>
                      </a:rPr>
                      <m:t>=1) </m:t>
                    </m:r>
                  </m:oMath>
                </a14:m>
                <a:endParaRPr lang="en-US" b="0" dirty="0"/>
              </a:p>
              <a:p>
                <a:pPr lvl="1"/>
                <a:r>
                  <a:rPr lang="en-US" dirty="0"/>
                  <a:t>“What is the probability that Person 2 will FTA </a:t>
                </a:r>
                <a:r>
                  <a:rPr lang="en-US" b="1" dirty="0">
                    <a:solidFill>
                      <a:srgbClr val="FF0000"/>
                    </a:solidFill>
                  </a:rPr>
                  <a:t>GIVEN</a:t>
                </a:r>
                <a:r>
                  <a:rPr lang="en-US" dirty="0"/>
                  <a:t> that they did FTA in the last year?”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6FE9AABE-3619-4F93-AE6C-69A31CF104E8}"/>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494791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E542-0EE4-4898-9392-225A8DD67EBE}"/>
              </a:ext>
            </a:extLst>
          </p:cNvPr>
          <p:cNvSpPr>
            <a:spLocks noGrp="1"/>
          </p:cNvSpPr>
          <p:nvPr>
            <p:ph type="title"/>
          </p:nvPr>
        </p:nvSpPr>
        <p:spPr/>
        <p:txBody>
          <a:bodyPr/>
          <a:lstStyle/>
          <a:p>
            <a:r>
              <a:rPr lang="en-US" dirty="0"/>
              <a:t>Scoring</a:t>
            </a:r>
          </a:p>
        </p:txBody>
      </p:sp>
      <p:sp>
        <p:nvSpPr>
          <p:cNvPr id="3" name="Content Placeholder 2">
            <a:extLst>
              <a:ext uri="{FF2B5EF4-FFF2-40B4-BE49-F238E27FC236}">
                <a16:creationId xmlns:a16="http://schemas.microsoft.com/office/drawing/2014/main" id="{AC6B88BA-9AC7-4D61-886A-39CE0929E923}"/>
              </a:ext>
            </a:extLst>
          </p:cNvPr>
          <p:cNvSpPr>
            <a:spLocks noGrp="1"/>
          </p:cNvSpPr>
          <p:nvPr>
            <p:ph idx="1"/>
          </p:nvPr>
        </p:nvSpPr>
        <p:spPr/>
        <p:txBody>
          <a:bodyPr/>
          <a:lstStyle/>
          <a:p>
            <a:r>
              <a:rPr lang="en-US" dirty="0"/>
              <a:t>Defendant arrested on a harassment charge</a:t>
            </a:r>
          </a:p>
          <a:p>
            <a:pPr lvl="1"/>
            <a:r>
              <a:rPr lang="en-US" dirty="0"/>
              <a:t>Had one prior violent conviction</a:t>
            </a:r>
          </a:p>
          <a:p>
            <a:pPr lvl="1"/>
            <a:r>
              <a:rPr lang="en-US" dirty="0"/>
              <a:t>Had one failure to appear last year</a:t>
            </a:r>
          </a:p>
          <a:p>
            <a:pPr lvl="1"/>
            <a:r>
              <a:rPr lang="en-US" dirty="0"/>
              <a:t>Had no pending charges</a:t>
            </a:r>
          </a:p>
          <a:p>
            <a:r>
              <a:rPr lang="en-US" dirty="0"/>
              <a:t>What is this defendant’s FTA score?</a:t>
            </a:r>
          </a:p>
          <a:p>
            <a:endParaRPr lang="en-US" dirty="0"/>
          </a:p>
        </p:txBody>
      </p:sp>
      <p:pic>
        <p:nvPicPr>
          <p:cNvPr id="4" name="Picture 3">
            <a:extLst>
              <a:ext uri="{FF2B5EF4-FFF2-40B4-BE49-F238E27FC236}">
                <a16:creationId xmlns:a16="http://schemas.microsoft.com/office/drawing/2014/main" id="{7BEB6D91-AD85-45B4-93D1-FCF08E934FC0}"/>
              </a:ext>
            </a:extLst>
          </p:cNvPr>
          <p:cNvPicPr>
            <a:picLocks noChangeAspect="1"/>
          </p:cNvPicPr>
          <p:nvPr/>
        </p:nvPicPr>
        <p:blipFill>
          <a:blip r:embed="rId2"/>
          <a:stretch>
            <a:fillRect/>
          </a:stretch>
        </p:blipFill>
        <p:spPr>
          <a:xfrm>
            <a:off x="2525116" y="4172633"/>
            <a:ext cx="6847486" cy="2285470"/>
          </a:xfrm>
          <a:prstGeom prst="rect">
            <a:avLst/>
          </a:prstGeom>
        </p:spPr>
      </p:pic>
      <p:pic>
        <p:nvPicPr>
          <p:cNvPr id="5" name="Picture 4">
            <a:extLst>
              <a:ext uri="{FF2B5EF4-FFF2-40B4-BE49-F238E27FC236}">
                <a16:creationId xmlns:a16="http://schemas.microsoft.com/office/drawing/2014/main" id="{5D7884BD-904D-495C-B627-5937E9772674}"/>
              </a:ext>
            </a:extLst>
          </p:cNvPr>
          <p:cNvPicPr>
            <a:picLocks noChangeAspect="1"/>
          </p:cNvPicPr>
          <p:nvPr/>
        </p:nvPicPr>
        <p:blipFill>
          <a:blip r:embed="rId3"/>
          <a:stretch>
            <a:fillRect/>
          </a:stretch>
        </p:blipFill>
        <p:spPr>
          <a:xfrm>
            <a:off x="8767866" y="793373"/>
            <a:ext cx="1976362" cy="3037496"/>
          </a:xfrm>
          <a:prstGeom prst="rect">
            <a:avLst/>
          </a:prstGeom>
        </p:spPr>
      </p:pic>
      <p:sp>
        <p:nvSpPr>
          <p:cNvPr id="6" name="Rectangle 5">
            <a:extLst>
              <a:ext uri="{FF2B5EF4-FFF2-40B4-BE49-F238E27FC236}">
                <a16:creationId xmlns:a16="http://schemas.microsoft.com/office/drawing/2014/main" id="{1BC3D963-3577-4816-9CE6-1816C8AFBCF5}"/>
              </a:ext>
            </a:extLst>
          </p:cNvPr>
          <p:cNvSpPr/>
          <p:nvPr/>
        </p:nvSpPr>
        <p:spPr>
          <a:xfrm>
            <a:off x="7128094" y="5045643"/>
            <a:ext cx="489855" cy="237067"/>
          </a:xfrm>
          <a:prstGeom prst="rect">
            <a:avLst/>
          </a:prstGeom>
          <a:solidFill>
            <a:schemeClr val="bg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7A8670C-53F2-4AFF-8942-D2C483553017}"/>
              </a:ext>
            </a:extLst>
          </p:cNvPr>
          <p:cNvSpPr/>
          <p:nvPr/>
        </p:nvSpPr>
        <p:spPr>
          <a:xfrm>
            <a:off x="7628835" y="5350442"/>
            <a:ext cx="524564" cy="237067"/>
          </a:xfrm>
          <a:prstGeom prst="rect">
            <a:avLst/>
          </a:prstGeom>
          <a:solidFill>
            <a:schemeClr val="bg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BE17E5EA-C142-436D-ACC9-63B5FCF1EC10}"/>
              </a:ext>
            </a:extLst>
          </p:cNvPr>
          <p:cNvSpPr/>
          <p:nvPr/>
        </p:nvSpPr>
        <p:spPr>
          <a:xfrm>
            <a:off x="7509093" y="5655243"/>
            <a:ext cx="339507" cy="237067"/>
          </a:xfrm>
          <a:prstGeom prst="rect">
            <a:avLst/>
          </a:prstGeom>
          <a:solidFill>
            <a:schemeClr val="bg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16AFE0A-9284-4D25-B019-576EBCB5F559}"/>
              </a:ext>
            </a:extLst>
          </p:cNvPr>
          <p:cNvSpPr/>
          <p:nvPr/>
        </p:nvSpPr>
        <p:spPr>
          <a:xfrm>
            <a:off x="7128092" y="5970931"/>
            <a:ext cx="489855" cy="237067"/>
          </a:xfrm>
          <a:prstGeom prst="rect">
            <a:avLst/>
          </a:prstGeom>
          <a:solidFill>
            <a:schemeClr val="bg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4B074FE-3C78-48C2-B9A5-95460AE2A654}"/>
              </a:ext>
            </a:extLst>
          </p:cNvPr>
          <p:cNvSpPr/>
          <p:nvPr/>
        </p:nvSpPr>
        <p:spPr>
          <a:xfrm>
            <a:off x="8983163" y="2052073"/>
            <a:ext cx="1554209" cy="288355"/>
          </a:xfrm>
          <a:prstGeom prst="rect">
            <a:avLst/>
          </a:prstGeom>
          <a:solidFill>
            <a:schemeClr val="bg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81AC4FE-6972-4766-A99F-9AFB1A7A0070}"/>
              </a:ext>
            </a:extLst>
          </p:cNvPr>
          <p:cNvSpPr txBox="1"/>
          <p:nvPr/>
        </p:nvSpPr>
        <p:spPr>
          <a:xfrm>
            <a:off x="382233" y="5058576"/>
            <a:ext cx="16981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+ 1 + 2 + 0 = 3</a:t>
            </a:r>
          </a:p>
        </p:txBody>
      </p:sp>
    </p:spTree>
    <p:extLst>
      <p:ext uri="{BB962C8B-B14F-4D97-AF65-F5344CB8AC3E}">
        <p14:creationId xmlns:p14="http://schemas.microsoft.com/office/powerpoint/2010/main" val="2268659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18E58-728E-4EB8-A336-A2E382EC4AD5}"/>
              </a:ext>
            </a:extLst>
          </p:cNvPr>
          <p:cNvSpPr>
            <a:spLocks noGrp="1"/>
          </p:cNvSpPr>
          <p:nvPr>
            <p:ph type="title"/>
          </p:nvPr>
        </p:nvSpPr>
        <p:spPr/>
        <p:txBody>
          <a:bodyPr/>
          <a:lstStyle/>
          <a:p>
            <a:r>
              <a:rPr lang="en-US" dirty="0"/>
              <a:t>Public Safety Assessment</a:t>
            </a:r>
          </a:p>
        </p:txBody>
      </p:sp>
      <p:sp>
        <p:nvSpPr>
          <p:cNvPr id="3" name="Content Placeholder 2">
            <a:extLst>
              <a:ext uri="{FF2B5EF4-FFF2-40B4-BE49-F238E27FC236}">
                <a16:creationId xmlns:a16="http://schemas.microsoft.com/office/drawing/2014/main" id="{8A496539-3F01-4254-AC33-BB597081AF5E}"/>
              </a:ext>
            </a:extLst>
          </p:cNvPr>
          <p:cNvSpPr>
            <a:spLocks noGrp="1"/>
          </p:cNvSpPr>
          <p:nvPr>
            <p:ph idx="1"/>
          </p:nvPr>
        </p:nvSpPr>
        <p:spPr/>
        <p:txBody>
          <a:bodyPr>
            <a:normAutofit fontScale="400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Source: </a:t>
            </a:r>
            <a:r>
              <a:rPr lang="en-US" b="0" i="0" dirty="0" err="1">
                <a:solidFill>
                  <a:srgbClr val="222222"/>
                </a:solidFill>
                <a:effectLst/>
                <a:latin typeface="Arial" panose="020B0604020202020204" pitchFamily="34" charset="0"/>
              </a:rPr>
              <a:t>DeMichele</a:t>
            </a:r>
            <a:r>
              <a:rPr lang="en-US" b="0" i="0" dirty="0">
                <a:solidFill>
                  <a:srgbClr val="222222"/>
                </a:solidFill>
                <a:effectLst/>
                <a:latin typeface="Arial" panose="020B0604020202020204" pitchFamily="34" charset="0"/>
              </a:rPr>
              <a:t>, Matthew, et al. "Public safety assessment: Predictive utility and differential prediction by race in Kentucky." </a:t>
            </a:r>
            <a:r>
              <a:rPr lang="en-US" b="0" i="1" dirty="0">
                <a:solidFill>
                  <a:srgbClr val="222222"/>
                </a:solidFill>
                <a:effectLst/>
                <a:latin typeface="Arial" panose="020B0604020202020204" pitchFamily="34" charset="0"/>
              </a:rPr>
              <a:t>Criminology &amp; Public Policy</a:t>
            </a:r>
            <a:r>
              <a:rPr lang="en-US" b="0" i="0" dirty="0">
                <a:solidFill>
                  <a:srgbClr val="222222"/>
                </a:solidFill>
                <a:effectLst/>
                <a:latin typeface="Arial" panose="020B0604020202020204" pitchFamily="34" charset="0"/>
              </a:rPr>
              <a:t> 19.2 (2020)</a:t>
            </a:r>
            <a:endParaRPr lang="en-US" dirty="0"/>
          </a:p>
        </p:txBody>
      </p:sp>
      <p:pic>
        <p:nvPicPr>
          <p:cNvPr id="9" name="Picture 8">
            <a:extLst>
              <a:ext uri="{FF2B5EF4-FFF2-40B4-BE49-F238E27FC236}">
                <a16:creationId xmlns:a16="http://schemas.microsoft.com/office/drawing/2014/main" id="{B9EAD395-5F33-43BA-8797-F5AC2F9D6668}"/>
              </a:ext>
            </a:extLst>
          </p:cNvPr>
          <p:cNvPicPr>
            <a:picLocks noChangeAspect="1"/>
          </p:cNvPicPr>
          <p:nvPr/>
        </p:nvPicPr>
        <p:blipFill>
          <a:blip r:embed="rId2"/>
          <a:stretch>
            <a:fillRect/>
          </a:stretch>
        </p:blipFill>
        <p:spPr>
          <a:xfrm>
            <a:off x="275413" y="1825625"/>
            <a:ext cx="5820587" cy="3353268"/>
          </a:xfrm>
          <a:prstGeom prst="rect">
            <a:avLst/>
          </a:prstGeom>
        </p:spPr>
      </p:pic>
      <p:pic>
        <p:nvPicPr>
          <p:cNvPr id="7" name="Picture 6">
            <a:extLst>
              <a:ext uri="{FF2B5EF4-FFF2-40B4-BE49-F238E27FC236}">
                <a16:creationId xmlns:a16="http://schemas.microsoft.com/office/drawing/2014/main" id="{A5283C47-F510-C2AD-7CD2-565FB8473299}"/>
              </a:ext>
            </a:extLst>
          </p:cNvPr>
          <p:cNvPicPr>
            <a:picLocks noChangeAspect="1"/>
          </p:cNvPicPr>
          <p:nvPr/>
        </p:nvPicPr>
        <p:blipFill>
          <a:blip r:embed="rId3"/>
          <a:stretch>
            <a:fillRect/>
          </a:stretch>
        </p:blipFill>
        <p:spPr>
          <a:xfrm>
            <a:off x="6549929" y="1665328"/>
            <a:ext cx="5233884" cy="3913353"/>
          </a:xfrm>
          <a:prstGeom prst="rect">
            <a:avLst/>
          </a:prstGeom>
        </p:spPr>
      </p:pic>
    </p:spTree>
    <p:extLst>
      <p:ext uri="{BB962C8B-B14F-4D97-AF65-F5344CB8AC3E}">
        <p14:creationId xmlns:p14="http://schemas.microsoft.com/office/powerpoint/2010/main" val="2583778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CEEB9-0A63-4F88-9043-BD2E9091ED9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79135E6-5513-42EC-BC79-A035EDEB7991}"/>
              </a:ext>
            </a:extLst>
          </p:cNvPr>
          <p:cNvSpPr>
            <a:spLocks noGrp="1"/>
          </p:cNvSpPr>
          <p:nvPr>
            <p:ph idx="1"/>
          </p:nvPr>
        </p:nvSpPr>
        <p:spPr/>
        <p:txBody>
          <a:bodyPr>
            <a:normAutofit/>
          </a:bodyPr>
          <a:lstStyle/>
          <a:p>
            <a:r>
              <a:rPr lang="en-US" dirty="0"/>
              <a:t>Random Variables + Events</a:t>
            </a:r>
          </a:p>
          <a:p>
            <a:endParaRPr lang="en-US" dirty="0"/>
          </a:p>
          <a:p>
            <a:r>
              <a:rPr lang="en-US" dirty="0"/>
              <a:t>Joint Distributions</a:t>
            </a:r>
          </a:p>
          <a:p>
            <a:endParaRPr lang="en-US" dirty="0"/>
          </a:p>
          <a:p>
            <a:r>
              <a:rPr lang="en-US" dirty="0"/>
              <a:t>Marginal Distributions</a:t>
            </a:r>
          </a:p>
          <a:p>
            <a:pPr marL="0" indent="0">
              <a:buNone/>
            </a:pPr>
            <a:endParaRPr lang="en-US" dirty="0"/>
          </a:p>
          <a:p>
            <a:r>
              <a:rPr lang="en-US" dirty="0"/>
              <a:t>Probability Practice</a:t>
            </a:r>
          </a:p>
        </p:txBody>
      </p:sp>
    </p:spTree>
    <p:extLst>
      <p:ext uri="{BB962C8B-B14F-4D97-AF65-F5344CB8AC3E}">
        <p14:creationId xmlns:p14="http://schemas.microsoft.com/office/powerpoint/2010/main" val="3608306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F6E84-BD44-4EC9-9A40-E4AADAA44A99}"/>
              </a:ext>
            </a:extLst>
          </p:cNvPr>
          <p:cNvSpPr>
            <a:spLocks noGrp="1"/>
          </p:cNvSpPr>
          <p:nvPr>
            <p:ph type="title"/>
          </p:nvPr>
        </p:nvSpPr>
        <p:spPr/>
        <p:txBody>
          <a:bodyPr/>
          <a:lstStyle/>
          <a:p>
            <a:r>
              <a:rPr lang="en-US" dirty="0"/>
              <a:t>Random Variables and </a:t>
            </a:r>
            <a:br>
              <a:rPr lang="en-US" dirty="0"/>
            </a:br>
            <a:r>
              <a:rPr lang="en-US" dirty="0"/>
              <a:t>Events</a:t>
            </a:r>
          </a:p>
        </p:txBody>
      </p:sp>
      <p:sp>
        <p:nvSpPr>
          <p:cNvPr id="3" name="Content Placeholder 2">
            <a:extLst>
              <a:ext uri="{FF2B5EF4-FFF2-40B4-BE49-F238E27FC236}">
                <a16:creationId xmlns:a16="http://schemas.microsoft.com/office/drawing/2014/main" id="{FAF0EA2A-B61A-445F-90EC-C122D8D43075}"/>
              </a:ext>
            </a:extLst>
          </p:cNvPr>
          <p:cNvSpPr>
            <a:spLocks noGrp="1"/>
          </p:cNvSpPr>
          <p:nvPr>
            <p:ph idx="1"/>
          </p:nvPr>
        </p:nvSpPr>
        <p:spPr>
          <a:xfrm>
            <a:off x="544286" y="1934482"/>
            <a:ext cx="5921829" cy="4351338"/>
          </a:xfrm>
        </p:spPr>
        <p:txBody>
          <a:bodyPr>
            <a:normAutofit fontScale="92500" lnSpcReduction="10000"/>
          </a:bodyPr>
          <a:lstStyle/>
          <a:p>
            <a:r>
              <a:rPr lang="en-US" dirty="0"/>
              <a:t>A </a:t>
            </a:r>
            <a:r>
              <a:rPr lang="en-US" b="1" dirty="0"/>
              <a:t>random variable</a:t>
            </a:r>
            <a:r>
              <a:rPr lang="en-US" dirty="0"/>
              <a:t> – uncertain value (result of a random process)</a:t>
            </a:r>
          </a:p>
          <a:p>
            <a:endParaRPr lang="en-US" dirty="0"/>
          </a:p>
          <a:p>
            <a:r>
              <a:rPr lang="en-US" dirty="0"/>
              <a:t>Example of variables that are not random</a:t>
            </a:r>
          </a:p>
          <a:p>
            <a:pPr lvl="1"/>
            <a:r>
              <a:rPr lang="en-US" dirty="0"/>
              <a:t>Yesterday’s weather</a:t>
            </a:r>
          </a:p>
          <a:p>
            <a:pPr lvl="1"/>
            <a:r>
              <a:rPr lang="en-US" dirty="0"/>
              <a:t>Your weight when you were born</a:t>
            </a:r>
          </a:p>
          <a:p>
            <a:endParaRPr lang="en-US" dirty="0"/>
          </a:p>
          <a:p>
            <a:r>
              <a:rPr lang="en-US" dirty="0"/>
              <a:t>Example of variables that are random</a:t>
            </a:r>
          </a:p>
          <a:p>
            <a:pPr lvl="1"/>
            <a:r>
              <a:rPr lang="en-US" dirty="0"/>
              <a:t>Tomorrow’s weather</a:t>
            </a:r>
          </a:p>
          <a:p>
            <a:pPr lvl="1"/>
            <a:r>
              <a:rPr lang="en-US" dirty="0"/>
              <a:t>Height of child in 5 years</a:t>
            </a:r>
          </a:p>
          <a:p>
            <a:pPr lvl="1"/>
            <a:endParaRPr lang="en-US" dirty="0"/>
          </a:p>
        </p:txBody>
      </p:sp>
      <p:pic>
        <p:nvPicPr>
          <p:cNvPr id="5" name="Picture 4">
            <a:extLst>
              <a:ext uri="{FF2B5EF4-FFF2-40B4-BE49-F238E27FC236}">
                <a16:creationId xmlns:a16="http://schemas.microsoft.com/office/drawing/2014/main" id="{7D593D96-21E0-2502-4E01-3BFABA8F1F00}"/>
              </a:ext>
            </a:extLst>
          </p:cNvPr>
          <p:cNvPicPr>
            <a:picLocks noChangeAspect="1"/>
          </p:cNvPicPr>
          <p:nvPr/>
        </p:nvPicPr>
        <p:blipFill>
          <a:blip r:embed="rId2"/>
          <a:stretch>
            <a:fillRect/>
          </a:stretch>
        </p:blipFill>
        <p:spPr>
          <a:xfrm>
            <a:off x="6858000" y="0"/>
            <a:ext cx="5334000" cy="6858000"/>
          </a:xfrm>
          <a:prstGeom prst="rect">
            <a:avLst/>
          </a:prstGeom>
        </p:spPr>
      </p:pic>
    </p:spTree>
    <p:extLst>
      <p:ext uri="{BB962C8B-B14F-4D97-AF65-F5344CB8AC3E}">
        <p14:creationId xmlns:p14="http://schemas.microsoft.com/office/powerpoint/2010/main" val="2261173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DE019-2C0D-41CC-B09A-523A1F91D91A}"/>
              </a:ext>
            </a:extLst>
          </p:cNvPr>
          <p:cNvSpPr>
            <a:spLocks noGrp="1"/>
          </p:cNvSpPr>
          <p:nvPr>
            <p:ph type="title"/>
          </p:nvPr>
        </p:nvSpPr>
        <p:spPr/>
        <p:txBody>
          <a:bodyPr/>
          <a:lstStyle/>
          <a:p>
            <a:r>
              <a:rPr lang="en-US" dirty="0"/>
              <a:t>Events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0717A1-D249-4E49-8176-54B7A6711934}"/>
                  </a:ext>
                </a:extLst>
              </p:cNvPr>
              <p:cNvSpPr>
                <a:spLocks noGrp="1"/>
              </p:cNvSpPr>
              <p:nvPr>
                <p:ph idx="1"/>
              </p:nvPr>
            </p:nvSpPr>
            <p:spPr>
              <a:xfrm>
                <a:off x="838200" y="1814739"/>
                <a:ext cx="6861309" cy="4667250"/>
              </a:xfrm>
            </p:spPr>
            <p:txBody>
              <a:bodyPr>
                <a:normAutofit fontScale="92500" lnSpcReduction="20000"/>
              </a:bodyPr>
              <a:lstStyle/>
              <a:p>
                <a:r>
                  <a:rPr lang="en-US" dirty="0"/>
                  <a:t>Probabilities are assigned to events (the outcomes of random variables)</a:t>
                </a:r>
              </a:p>
              <a:p>
                <a:endParaRPr lang="en-US" dirty="0"/>
              </a:p>
              <a:p>
                <a:r>
                  <a:rPr lang="en-US" dirty="0"/>
                  <a:t>The sum of the probabilities of all distinct (mutually exclusive) events equals one</a:t>
                </a:r>
              </a:p>
              <a:p>
                <a:endParaRPr lang="en-US" dirty="0"/>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=1</m:t>
                    </m:r>
                  </m:oMath>
                </a14:m>
                <a:endParaRPr lang="en-US" b="0" dirty="0"/>
              </a:p>
              <a:p>
                <a:endParaRPr lang="en-US" dirty="0"/>
              </a:p>
              <a:p>
                <a:r>
                  <a:rPr lang="en-US" dirty="0"/>
                  <a:t>Other basic probability rules:</a:t>
                </a:r>
              </a:p>
              <a:p>
                <a:pPr lvl="1"/>
                <a:r>
                  <a:rPr lang="en-US" dirty="0"/>
                  <a:t>Minimum value = 0, Maximum value = 1 (0% chance, 100% chance)</a:t>
                </a:r>
              </a:p>
              <a:p>
                <a:pPr lvl="1"/>
                <a:r>
                  <a:rPr lang="en-US" dirty="0"/>
                  <a:t>P(A) = (count of events of type A)  / (total number of events)</a:t>
                </a:r>
              </a:p>
              <a:p>
                <a:endParaRPr lang="en-US" dirty="0"/>
              </a:p>
            </p:txBody>
          </p:sp>
        </mc:Choice>
        <mc:Fallback xmlns="">
          <p:sp>
            <p:nvSpPr>
              <p:cNvPr id="3" name="Content Placeholder 2">
                <a:extLst>
                  <a:ext uri="{FF2B5EF4-FFF2-40B4-BE49-F238E27FC236}">
                    <a16:creationId xmlns:a16="http://schemas.microsoft.com/office/drawing/2014/main" id="{1B0717A1-D249-4E49-8176-54B7A6711934}"/>
                  </a:ext>
                </a:extLst>
              </p:cNvPr>
              <p:cNvSpPr>
                <a:spLocks noGrp="1" noRot="1" noChangeAspect="1" noMove="1" noResize="1" noEditPoints="1" noAdjustHandles="1" noChangeArrowheads="1" noChangeShapeType="1" noTextEdit="1"/>
              </p:cNvSpPr>
              <p:nvPr>
                <p:ph idx="1"/>
              </p:nvPr>
            </p:nvSpPr>
            <p:spPr>
              <a:xfrm>
                <a:off x="838200" y="1814739"/>
                <a:ext cx="6861309" cy="4667250"/>
              </a:xfrm>
              <a:blipFill>
                <a:blip r:embed="rId2"/>
                <a:stretch>
                  <a:fillRect l="-1422" t="-3791" r="-151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678F304F-A0A5-4602-8A60-0FB369B98B9D}"/>
              </a:ext>
            </a:extLst>
          </p:cNvPr>
          <p:cNvSpPr/>
          <p:nvPr/>
        </p:nvSpPr>
        <p:spPr>
          <a:xfrm>
            <a:off x="7885041" y="3021494"/>
            <a:ext cx="2544418" cy="98066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a:t>
            </a:r>
          </a:p>
        </p:txBody>
      </p:sp>
      <p:sp>
        <p:nvSpPr>
          <p:cNvPr id="9" name="Rectangle 8">
            <a:extLst>
              <a:ext uri="{FF2B5EF4-FFF2-40B4-BE49-F238E27FC236}">
                <a16:creationId xmlns:a16="http://schemas.microsoft.com/office/drawing/2014/main" id="{8150B004-AB35-4F90-9C10-2F58D4438029}"/>
              </a:ext>
            </a:extLst>
          </p:cNvPr>
          <p:cNvSpPr/>
          <p:nvPr/>
        </p:nvSpPr>
        <p:spPr>
          <a:xfrm>
            <a:off x="10429459" y="3021493"/>
            <a:ext cx="781878" cy="980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t>
            </a:r>
          </a:p>
        </p:txBody>
      </p:sp>
      <p:sp>
        <p:nvSpPr>
          <p:cNvPr id="10" name="Rectangle 9">
            <a:extLst>
              <a:ext uri="{FF2B5EF4-FFF2-40B4-BE49-F238E27FC236}">
                <a16:creationId xmlns:a16="http://schemas.microsoft.com/office/drawing/2014/main" id="{CDC45C27-637E-4184-8831-B218707785D3}"/>
              </a:ext>
            </a:extLst>
          </p:cNvPr>
          <p:cNvSpPr/>
          <p:nvPr/>
        </p:nvSpPr>
        <p:spPr>
          <a:xfrm>
            <a:off x="7885041" y="4002154"/>
            <a:ext cx="2729950" cy="9806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sp>
        <p:nvSpPr>
          <p:cNvPr id="11" name="Rectangle 10">
            <a:extLst>
              <a:ext uri="{FF2B5EF4-FFF2-40B4-BE49-F238E27FC236}">
                <a16:creationId xmlns:a16="http://schemas.microsoft.com/office/drawing/2014/main" id="{A8A319C4-70B1-4692-A9B8-CE66A94558D4}"/>
              </a:ext>
            </a:extLst>
          </p:cNvPr>
          <p:cNvSpPr/>
          <p:nvPr/>
        </p:nvSpPr>
        <p:spPr>
          <a:xfrm>
            <a:off x="10614991" y="4002154"/>
            <a:ext cx="596346" cy="98066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
            </a:r>
          </a:p>
        </p:txBody>
      </p:sp>
    </p:spTree>
    <p:extLst>
      <p:ext uri="{BB962C8B-B14F-4D97-AF65-F5344CB8AC3E}">
        <p14:creationId xmlns:p14="http://schemas.microsoft.com/office/powerpoint/2010/main" val="2329775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B249A-4483-4666-97F6-0AC3157F4E5B}"/>
              </a:ext>
            </a:extLst>
          </p:cNvPr>
          <p:cNvSpPr>
            <a:spLocks noGrp="1"/>
          </p:cNvSpPr>
          <p:nvPr>
            <p:ph type="title"/>
          </p:nvPr>
        </p:nvSpPr>
        <p:spPr/>
        <p:txBody>
          <a:bodyPr/>
          <a:lstStyle/>
          <a:p>
            <a:r>
              <a:rPr lang="en-US" dirty="0"/>
              <a:t>“Event Space”</a:t>
            </a:r>
          </a:p>
        </p:txBody>
      </p:sp>
      <p:pic>
        <p:nvPicPr>
          <p:cNvPr id="5" name="Picture 4">
            <a:extLst>
              <a:ext uri="{FF2B5EF4-FFF2-40B4-BE49-F238E27FC236}">
                <a16:creationId xmlns:a16="http://schemas.microsoft.com/office/drawing/2014/main" id="{866A9862-0451-4BD2-B648-34732AD20996}"/>
              </a:ext>
            </a:extLst>
          </p:cNvPr>
          <p:cNvPicPr>
            <a:picLocks noChangeAspect="1"/>
          </p:cNvPicPr>
          <p:nvPr/>
        </p:nvPicPr>
        <p:blipFill>
          <a:blip r:embed="rId2"/>
          <a:stretch>
            <a:fillRect/>
          </a:stretch>
        </p:blipFill>
        <p:spPr>
          <a:xfrm>
            <a:off x="1745672" y="2956734"/>
            <a:ext cx="7579164" cy="3157985"/>
          </a:xfrm>
          <a:prstGeom prst="rect">
            <a:avLst/>
          </a:prstGeom>
        </p:spPr>
      </p:pic>
      <p:sp>
        <p:nvSpPr>
          <p:cNvPr id="3" name="TextBox 2">
            <a:extLst>
              <a:ext uri="{FF2B5EF4-FFF2-40B4-BE49-F238E27FC236}">
                <a16:creationId xmlns:a16="http://schemas.microsoft.com/office/drawing/2014/main" id="{76611B6F-AC03-4449-CB1B-E964A80998CD}"/>
              </a:ext>
            </a:extLst>
          </p:cNvPr>
          <p:cNvSpPr txBox="1"/>
          <p:nvPr/>
        </p:nvSpPr>
        <p:spPr>
          <a:xfrm>
            <a:off x="1587260" y="1751162"/>
            <a:ext cx="87989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are all of the distinct events that could happen when selecting a card from a deck?</a:t>
            </a:r>
          </a:p>
        </p:txBody>
      </p:sp>
    </p:spTree>
    <p:extLst>
      <p:ext uri="{BB962C8B-B14F-4D97-AF65-F5344CB8AC3E}">
        <p14:creationId xmlns:p14="http://schemas.microsoft.com/office/powerpoint/2010/main" val="2173150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A626C-6016-4AFE-A3A3-82B8BA196E1C}"/>
              </a:ext>
            </a:extLst>
          </p:cNvPr>
          <p:cNvSpPr>
            <a:spLocks noGrp="1"/>
          </p:cNvSpPr>
          <p:nvPr>
            <p:ph type="title"/>
          </p:nvPr>
        </p:nvSpPr>
        <p:spPr>
          <a:xfrm>
            <a:off x="838200" y="2766218"/>
            <a:ext cx="10515600" cy="1325563"/>
          </a:xfrm>
        </p:spPr>
        <p:txBody>
          <a:bodyPr/>
          <a:lstStyle/>
          <a:p>
            <a:r>
              <a:rPr lang="en-US" dirty="0">
                <a:solidFill>
                  <a:schemeClr val="bg1"/>
                </a:solidFill>
              </a:rPr>
              <a:t>Probability Basics</a:t>
            </a:r>
          </a:p>
        </p:txBody>
      </p:sp>
    </p:spTree>
    <p:extLst>
      <p:ext uri="{BB962C8B-B14F-4D97-AF65-F5344CB8AC3E}">
        <p14:creationId xmlns:p14="http://schemas.microsoft.com/office/powerpoint/2010/main" val="3223542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B249A-4483-4666-97F6-0AC3157F4E5B}"/>
              </a:ext>
            </a:extLst>
          </p:cNvPr>
          <p:cNvSpPr>
            <a:spLocks noGrp="1"/>
          </p:cNvSpPr>
          <p:nvPr>
            <p:ph type="title"/>
          </p:nvPr>
        </p:nvSpPr>
        <p:spPr/>
        <p:txBody>
          <a:bodyPr/>
          <a:lstStyle/>
          <a:p>
            <a:r>
              <a:rPr lang="en-US" dirty="0"/>
              <a:t>Event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129873-EA11-44E9-9113-455447D73D04}"/>
                  </a:ext>
                </a:extLst>
              </p:cNvPr>
              <p:cNvSpPr>
                <a:spLocks noGrp="1"/>
              </p:cNvSpPr>
              <p:nvPr>
                <p:ph idx="1"/>
              </p:nvPr>
            </p:nvSpPr>
            <p:spPr/>
            <p:txBody>
              <a:bodyPr/>
              <a:lstStyle/>
              <a:p>
                <a:r>
                  <a:rPr lang="en-US" dirty="0"/>
                  <a:t>Let’s say </a:t>
                </a:r>
                <a14:m>
                  <m:oMath xmlns:m="http://schemas.openxmlformats.org/officeDocument/2006/math">
                    <m:r>
                      <a:rPr lang="en-US" b="0" i="1" smtClean="0">
                        <a:latin typeface="Cambria Math" panose="02040503050406030204" pitchFamily="18" charset="0"/>
                      </a:rPr>
                      <m:t>𝐶𝑎𝑟𝑑</m:t>
                    </m:r>
                  </m:oMath>
                </a14:m>
                <a:r>
                  <a:rPr lang="en-US" dirty="0"/>
                  <a:t> is our random variable, and the event is if it’s a king</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𝐶𝑎𝑟𝑑</m:t>
                        </m:r>
                        <m:r>
                          <a:rPr lang="en-US" b="0" i="1" smtClean="0">
                            <a:latin typeface="Cambria Math" panose="02040503050406030204" pitchFamily="18" charset="0"/>
                          </a:rPr>
                          <m:t>=</m:t>
                        </m:r>
                        <m:r>
                          <a:rPr lang="en-US" b="0" i="1" smtClean="0">
                            <a:latin typeface="Cambria Math" panose="02040503050406030204" pitchFamily="18" charset="0"/>
                          </a:rPr>
                          <m:t>𝐾𝑖𝑛𝑔</m:t>
                        </m:r>
                      </m:e>
                    </m:d>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ED129873-EA11-44E9-9113-455447D73D0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66A9862-0451-4BD2-B648-34732AD20996}"/>
              </a:ext>
            </a:extLst>
          </p:cNvPr>
          <p:cNvPicPr>
            <a:picLocks noChangeAspect="1"/>
          </p:cNvPicPr>
          <p:nvPr/>
        </p:nvPicPr>
        <p:blipFill>
          <a:blip r:embed="rId3"/>
          <a:stretch>
            <a:fillRect/>
          </a:stretch>
        </p:blipFill>
        <p:spPr>
          <a:xfrm>
            <a:off x="1745672" y="2956734"/>
            <a:ext cx="7579164" cy="3157985"/>
          </a:xfrm>
          <a:prstGeom prst="rect">
            <a:avLst/>
          </a:prstGeom>
        </p:spPr>
      </p:pic>
    </p:spTree>
    <p:extLst>
      <p:ext uri="{BB962C8B-B14F-4D97-AF65-F5344CB8AC3E}">
        <p14:creationId xmlns:p14="http://schemas.microsoft.com/office/powerpoint/2010/main" val="3757297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B249A-4483-4666-97F6-0AC3157F4E5B}"/>
              </a:ext>
            </a:extLst>
          </p:cNvPr>
          <p:cNvSpPr>
            <a:spLocks noGrp="1"/>
          </p:cNvSpPr>
          <p:nvPr>
            <p:ph type="title"/>
          </p:nvPr>
        </p:nvSpPr>
        <p:spPr/>
        <p:txBody>
          <a:bodyPr/>
          <a:lstStyle/>
          <a:p>
            <a:r>
              <a:rPr lang="en-US" dirty="0"/>
              <a:t>Event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129873-EA11-44E9-9113-455447D73D04}"/>
                  </a:ext>
                </a:extLst>
              </p:cNvPr>
              <p:cNvSpPr>
                <a:spLocks noGrp="1"/>
              </p:cNvSpPr>
              <p:nvPr>
                <p:ph idx="1"/>
              </p:nvPr>
            </p:nvSpPr>
            <p:spPr/>
            <p:txBody>
              <a:bodyPr/>
              <a:lstStyle/>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𝐶𝑎𝑟𝑑</m:t>
                        </m:r>
                        <m:r>
                          <a:rPr lang="en-US" i="1">
                            <a:latin typeface="Cambria Math" panose="02040503050406030204" pitchFamily="18" charset="0"/>
                          </a:rPr>
                          <m:t>=</m:t>
                        </m:r>
                        <m:r>
                          <a:rPr lang="en-US" i="1">
                            <a:latin typeface="Cambria Math" panose="02040503050406030204" pitchFamily="18" charset="0"/>
                          </a:rPr>
                          <m:t>𝐾𝑖𝑛𝑔</m:t>
                        </m:r>
                      </m:e>
                    </m:d>
                    <m:r>
                      <a:rPr lang="en-US" i="1">
                        <a:latin typeface="Cambria Math" panose="02040503050406030204" pitchFamily="18" charset="0"/>
                      </a:rPr>
                      <m:t> </m:t>
                    </m:r>
                  </m:oMath>
                </a14:m>
                <a:r>
                  <a:rPr lang="en-US" dirty="0"/>
                  <a:t>=</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𝑁𝑢𝑚𝑏𝑒𝑟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𝑤𝑎𝑦𝑠</m:t>
                        </m:r>
                        <m:r>
                          <a:rPr lang="en-US" i="1">
                            <a:latin typeface="Cambria Math" panose="02040503050406030204" pitchFamily="18" charset="0"/>
                          </a:rPr>
                          <m:t> </m:t>
                        </m:r>
                        <m:r>
                          <a:rPr lang="en-US" i="1">
                            <a:latin typeface="Cambria Math" panose="02040503050406030204" pitchFamily="18" charset="0"/>
                          </a:rPr>
                          <m:t>𝑦𝑜𝑢</m:t>
                        </m:r>
                        <m:r>
                          <a:rPr lang="en-US" i="1">
                            <a:latin typeface="Cambria Math" panose="02040503050406030204" pitchFamily="18" charset="0"/>
                          </a:rPr>
                          <m:t> </m:t>
                        </m:r>
                        <m:r>
                          <a:rPr lang="en-US" i="1">
                            <a:latin typeface="Cambria Math" panose="02040503050406030204" pitchFamily="18" charset="0"/>
                          </a:rPr>
                          <m:t>𝑐𝑜𝑢𝑙𝑑</m:t>
                        </m:r>
                        <m:r>
                          <a:rPr lang="en-US" i="1">
                            <a:latin typeface="Cambria Math" panose="02040503050406030204" pitchFamily="18" charset="0"/>
                          </a:rPr>
                          <m:t> </m:t>
                        </m:r>
                        <m:r>
                          <a:rPr lang="en-US" i="1">
                            <a:latin typeface="Cambria Math" panose="02040503050406030204" pitchFamily="18" charset="0"/>
                          </a:rPr>
                          <m:t>𝑑𝑟𝑎𝑤</m:t>
                        </m:r>
                        <m:r>
                          <a:rPr lang="en-US" i="1">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𝐾𝑖𝑛𝑔</m:t>
                        </m:r>
                      </m:num>
                      <m:den>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𝑤𝑎𝑦𝑠</m:t>
                        </m:r>
                        <m:r>
                          <a:rPr lang="en-US" b="0" i="1" smtClean="0">
                            <a:latin typeface="Cambria Math" panose="02040503050406030204" pitchFamily="18" charset="0"/>
                          </a:rPr>
                          <m:t> </m:t>
                        </m:r>
                        <m:r>
                          <a:rPr lang="en-US" b="0" i="1" smtClean="0">
                            <a:latin typeface="Cambria Math" panose="02040503050406030204" pitchFamily="18" charset="0"/>
                          </a:rPr>
                          <m:t>𝑦𝑜𝑢</m:t>
                        </m:r>
                        <m:r>
                          <a:rPr lang="en-US" b="0" i="1" smtClean="0">
                            <a:latin typeface="Cambria Math" panose="02040503050406030204" pitchFamily="18" charset="0"/>
                          </a:rPr>
                          <m:t> </m:t>
                        </m:r>
                        <m:r>
                          <a:rPr lang="en-US" b="0" i="1" smtClean="0">
                            <a:latin typeface="Cambria Math" panose="02040503050406030204" pitchFamily="18" charset="0"/>
                          </a:rPr>
                          <m:t>𝑐𝑜𝑢𝑙𝑑</m:t>
                        </m:r>
                        <m:r>
                          <a:rPr lang="en-US" b="0" i="1" smtClean="0">
                            <a:latin typeface="Cambria Math" panose="02040503050406030204" pitchFamily="18" charset="0"/>
                          </a:rPr>
                          <m:t> </m:t>
                        </m:r>
                        <m:r>
                          <a:rPr lang="en-US" b="0" i="1" smtClean="0">
                            <a:latin typeface="Cambria Math" panose="02040503050406030204" pitchFamily="18" charset="0"/>
                          </a:rPr>
                          <m:t>𝑑𝑟𝑎𝑤</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𝑐𝑎𝑟𝑑</m:t>
                        </m:r>
                      </m:den>
                    </m:f>
                  </m:oMath>
                </a14:m>
                <a:endParaRPr lang="en-US" dirty="0"/>
              </a:p>
            </p:txBody>
          </p:sp>
        </mc:Choice>
        <mc:Fallback xmlns="">
          <p:sp>
            <p:nvSpPr>
              <p:cNvPr id="3" name="Content Placeholder 2">
                <a:extLst>
                  <a:ext uri="{FF2B5EF4-FFF2-40B4-BE49-F238E27FC236}">
                    <a16:creationId xmlns:a16="http://schemas.microsoft.com/office/drawing/2014/main" id="{ED129873-EA11-44E9-9113-455447D73D0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66A9862-0451-4BD2-B648-34732AD20996}"/>
              </a:ext>
            </a:extLst>
          </p:cNvPr>
          <p:cNvPicPr>
            <a:picLocks noChangeAspect="1"/>
          </p:cNvPicPr>
          <p:nvPr/>
        </p:nvPicPr>
        <p:blipFill>
          <a:blip r:embed="rId3"/>
          <a:stretch>
            <a:fillRect/>
          </a:stretch>
        </p:blipFill>
        <p:spPr>
          <a:xfrm>
            <a:off x="1745672" y="2956734"/>
            <a:ext cx="7579164" cy="3157985"/>
          </a:xfrm>
          <a:prstGeom prst="rect">
            <a:avLst/>
          </a:prstGeom>
        </p:spPr>
      </p:pic>
      <p:sp>
        <p:nvSpPr>
          <p:cNvPr id="4" name="Rectangle 3">
            <a:extLst>
              <a:ext uri="{FF2B5EF4-FFF2-40B4-BE49-F238E27FC236}">
                <a16:creationId xmlns:a16="http://schemas.microsoft.com/office/drawing/2014/main" id="{4C91A8CE-EC6F-4E78-B42C-CDFA3B5D807A}"/>
              </a:ext>
            </a:extLst>
          </p:cNvPr>
          <p:cNvSpPr/>
          <p:nvPr/>
        </p:nvSpPr>
        <p:spPr>
          <a:xfrm>
            <a:off x="8595360" y="2956734"/>
            <a:ext cx="729476" cy="3157985"/>
          </a:xfrm>
          <a:prstGeom prst="rect">
            <a:avLst/>
          </a:prstGeom>
          <a:solidFill>
            <a:srgbClr val="92D05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32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B249A-4483-4666-97F6-0AC3157F4E5B}"/>
              </a:ext>
            </a:extLst>
          </p:cNvPr>
          <p:cNvSpPr>
            <a:spLocks noGrp="1"/>
          </p:cNvSpPr>
          <p:nvPr>
            <p:ph type="title"/>
          </p:nvPr>
        </p:nvSpPr>
        <p:spPr/>
        <p:txBody>
          <a:bodyPr/>
          <a:lstStyle/>
          <a:p>
            <a:r>
              <a:rPr lang="en-US" dirty="0"/>
              <a:t>Event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129873-EA11-44E9-9113-455447D73D04}"/>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𝐶𝑎𝑟𝑑</m:t>
                        </m:r>
                        <m:r>
                          <a:rPr lang="en-US" b="0" i="1" smtClean="0">
                            <a:latin typeface="Cambria Math" panose="02040503050406030204" pitchFamily="18" charset="0"/>
                          </a:rPr>
                          <m:t>=</m:t>
                        </m:r>
                        <m:r>
                          <a:rPr lang="en-US" b="0" i="1" smtClean="0">
                            <a:latin typeface="Cambria Math" panose="02040503050406030204" pitchFamily="18" charset="0"/>
                          </a:rPr>
                          <m:t>𝐾𝑖𝑛𝑔</m:t>
                        </m:r>
                      </m:e>
                    </m:d>
                  </m:oMath>
                </a14:m>
                <a:r>
                  <a:rPr lang="en-US" dirty="0"/>
                  <a:t> = 4 / 52</a:t>
                </a:r>
              </a:p>
            </p:txBody>
          </p:sp>
        </mc:Choice>
        <mc:Fallback xmlns="">
          <p:sp>
            <p:nvSpPr>
              <p:cNvPr id="3" name="Content Placeholder 2">
                <a:extLst>
                  <a:ext uri="{FF2B5EF4-FFF2-40B4-BE49-F238E27FC236}">
                    <a16:creationId xmlns:a16="http://schemas.microsoft.com/office/drawing/2014/main" id="{ED129873-EA11-44E9-9113-455447D73D04}"/>
                  </a:ext>
                </a:extLst>
              </p:cNvPr>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66A9862-0451-4BD2-B648-34732AD20996}"/>
              </a:ext>
            </a:extLst>
          </p:cNvPr>
          <p:cNvPicPr>
            <a:picLocks noChangeAspect="1"/>
          </p:cNvPicPr>
          <p:nvPr/>
        </p:nvPicPr>
        <p:blipFill>
          <a:blip r:embed="rId3"/>
          <a:stretch>
            <a:fillRect/>
          </a:stretch>
        </p:blipFill>
        <p:spPr>
          <a:xfrm>
            <a:off x="1745672" y="2956734"/>
            <a:ext cx="7579164" cy="3157985"/>
          </a:xfrm>
          <a:prstGeom prst="rect">
            <a:avLst/>
          </a:prstGeom>
        </p:spPr>
      </p:pic>
      <p:sp>
        <p:nvSpPr>
          <p:cNvPr id="4" name="Rectangle 3">
            <a:extLst>
              <a:ext uri="{FF2B5EF4-FFF2-40B4-BE49-F238E27FC236}">
                <a16:creationId xmlns:a16="http://schemas.microsoft.com/office/drawing/2014/main" id="{4C91A8CE-EC6F-4E78-B42C-CDFA3B5D807A}"/>
              </a:ext>
            </a:extLst>
          </p:cNvPr>
          <p:cNvSpPr/>
          <p:nvPr/>
        </p:nvSpPr>
        <p:spPr>
          <a:xfrm>
            <a:off x="8595360" y="2956734"/>
            <a:ext cx="729476" cy="3157985"/>
          </a:xfrm>
          <a:prstGeom prst="rect">
            <a:avLst/>
          </a:prstGeom>
          <a:solidFill>
            <a:srgbClr val="92D05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87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B249A-4483-4666-97F6-0AC3157F4E5B}"/>
              </a:ext>
            </a:extLst>
          </p:cNvPr>
          <p:cNvSpPr>
            <a:spLocks noGrp="1"/>
          </p:cNvSpPr>
          <p:nvPr>
            <p:ph type="title"/>
          </p:nvPr>
        </p:nvSpPr>
        <p:spPr/>
        <p:txBody>
          <a:bodyPr/>
          <a:lstStyle/>
          <a:p>
            <a:r>
              <a:rPr lang="en-US" dirty="0"/>
              <a:t>Event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129873-EA11-44E9-9113-455447D73D04}"/>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𝐶𝑎𝑟𝑑</m:t>
                        </m:r>
                        <m:r>
                          <a:rPr lang="en-US" b="0" i="1" smtClean="0">
                            <a:latin typeface="Cambria Math" panose="02040503050406030204" pitchFamily="18" charset="0"/>
                          </a:rPr>
                          <m:t>=</m:t>
                        </m:r>
                        <m:r>
                          <a:rPr lang="en-US" b="0" i="1" smtClean="0">
                            <a:latin typeface="Cambria Math" panose="02040503050406030204" pitchFamily="18" charset="0"/>
                          </a:rPr>
                          <m:t>𝑅𝑒𝑑</m:t>
                        </m:r>
                      </m:e>
                    </m:d>
                  </m:oMath>
                </a14:m>
                <a:endParaRPr lang="en-US" dirty="0"/>
              </a:p>
            </p:txBody>
          </p:sp>
        </mc:Choice>
        <mc:Fallback xmlns="">
          <p:sp>
            <p:nvSpPr>
              <p:cNvPr id="3" name="Content Placeholder 2">
                <a:extLst>
                  <a:ext uri="{FF2B5EF4-FFF2-40B4-BE49-F238E27FC236}">
                    <a16:creationId xmlns:a16="http://schemas.microsoft.com/office/drawing/2014/main" id="{ED129873-EA11-44E9-9113-455447D73D0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66A9862-0451-4BD2-B648-34732AD20996}"/>
              </a:ext>
            </a:extLst>
          </p:cNvPr>
          <p:cNvPicPr>
            <a:picLocks noChangeAspect="1"/>
          </p:cNvPicPr>
          <p:nvPr/>
        </p:nvPicPr>
        <p:blipFill>
          <a:blip r:embed="rId3"/>
          <a:stretch>
            <a:fillRect/>
          </a:stretch>
        </p:blipFill>
        <p:spPr>
          <a:xfrm>
            <a:off x="1745672" y="2956734"/>
            <a:ext cx="7579164" cy="3157985"/>
          </a:xfrm>
          <a:prstGeom prst="rect">
            <a:avLst/>
          </a:prstGeom>
        </p:spPr>
      </p:pic>
    </p:spTree>
    <p:extLst>
      <p:ext uri="{BB962C8B-B14F-4D97-AF65-F5344CB8AC3E}">
        <p14:creationId xmlns:p14="http://schemas.microsoft.com/office/powerpoint/2010/main" val="2964850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B249A-4483-4666-97F6-0AC3157F4E5B}"/>
              </a:ext>
            </a:extLst>
          </p:cNvPr>
          <p:cNvSpPr>
            <a:spLocks noGrp="1"/>
          </p:cNvSpPr>
          <p:nvPr>
            <p:ph type="title"/>
          </p:nvPr>
        </p:nvSpPr>
        <p:spPr/>
        <p:txBody>
          <a:bodyPr/>
          <a:lstStyle/>
          <a:p>
            <a:r>
              <a:rPr lang="en-US" dirty="0"/>
              <a:t>Event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129873-EA11-44E9-9113-455447D73D04}"/>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𝐶𝑎𝑟𝑑</m:t>
                        </m:r>
                        <m:r>
                          <a:rPr lang="en-US" b="0" i="1" smtClean="0">
                            <a:latin typeface="Cambria Math" panose="02040503050406030204" pitchFamily="18" charset="0"/>
                          </a:rPr>
                          <m:t>=</m:t>
                        </m:r>
                        <m:r>
                          <a:rPr lang="en-US" b="0" i="1" smtClean="0">
                            <a:latin typeface="Cambria Math" panose="02040503050406030204" pitchFamily="18" charset="0"/>
                          </a:rPr>
                          <m:t>𝑅𝑒𝑑</m:t>
                        </m:r>
                      </m:e>
                    </m:d>
                  </m:oMath>
                </a14:m>
                <a:endParaRPr lang="en-US" dirty="0"/>
              </a:p>
            </p:txBody>
          </p:sp>
        </mc:Choice>
        <mc:Fallback xmlns="">
          <p:sp>
            <p:nvSpPr>
              <p:cNvPr id="3" name="Content Placeholder 2">
                <a:extLst>
                  <a:ext uri="{FF2B5EF4-FFF2-40B4-BE49-F238E27FC236}">
                    <a16:creationId xmlns:a16="http://schemas.microsoft.com/office/drawing/2014/main" id="{ED129873-EA11-44E9-9113-455447D73D0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66A9862-0451-4BD2-B648-34732AD20996}"/>
              </a:ext>
            </a:extLst>
          </p:cNvPr>
          <p:cNvPicPr>
            <a:picLocks noChangeAspect="1"/>
          </p:cNvPicPr>
          <p:nvPr/>
        </p:nvPicPr>
        <p:blipFill>
          <a:blip r:embed="rId3"/>
          <a:stretch>
            <a:fillRect/>
          </a:stretch>
        </p:blipFill>
        <p:spPr>
          <a:xfrm>
            <a:off x="1745672" y="2956734"/>
            <a:ext cx="7579164" cy="3157985"/>
          </a:xfrm>
          <a:prstGeom prst="rect">
            <a:avLst/>
          </a:prstGeom>
        </p:spPr>
      </p:pic>
      <p:sp>
        <p:nvSpPr>
          <p:cNvPr id="6" name="Rectangle 5">
            <a:extLst>
              <a:ext uri="{FF2B5EF4-FFF2-40B4-BE49-F238E27FC236}">
                <a16:creationId xmlns:a16="http://schemas.microsoft.com/office/drawing/2014/main" id="{E57F1C47-421E-4E59-9566-18BF4B14CDA0}"/>
              </a:ext>
            </a:extLst>
          </p:cNvPr>
          <p:cNvSpPr/>
          <p:nvPr/>
        </p:nvSpPr>
        <p:spPr>
          <a:xfrm>
            <a:off x="1745672" y="4472247"/>
            <a:ext cx="7579164" cy="1642472"/>
          </a:xfrm>
          <a:prstGeom prst="rect">
            <a:avLst/>
          </a:prstGeom>
          <a:solidFill>
            <a:srgbClr val="92D05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0285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B249A-4483-4666-97F6-0AC3157F4E5B}"/>
              </a:ext>
            </a:extLst>
          </p:cNvPr>
          <p:cNvSpPr>
            <a:spLocks noGrp="1"/>
          </p:cNvSpPr>
          <p:nvPr>
            <p:ph type="title"/>
          </p:nvPr>
        </p:nvSpPr>
        <p:spPr/>
        <p:txBody>
          <a:bodyPr/>
          <a:lstStyle/>
          <a:p>
            <a:r>
              <a:rPr lang="en-US" dirty="0"/>
              <a:t>Event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129873-EA11-44E9-9113-455447D73D04}"/>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𝐶𝑎𝑟𝑑</m:t>
                        </m:r>
                        <m:r>
                          <a:rPr lang="en-US" b="0" i="1" smtClean="0">
                            <a:latin typeface="Cambria Math" panose="02040503050406030204" pitchFamily="18" charset="0"/>
                          </a:rPr>
                          <m:t>=</m:t>
                        </m:r>
                        <m:r>
                          <a:rPr lang="en-US" b="0" i="1" smtClean="0">
                            <a:latin typeface="Cambria Math" panose="02040503050406030204" pitchFamily="18" charset="0"/>
                          </a:rPr>
                          <m:t>𝑅𝑒𝑑</m:t>
                        </m:r>
                      </m:e>
                    </m:d>
                    <m:r>
                      <a:rPr lang="en-US" i="1" dirty="0" smtClean="0">
                        <a:latin typeface="Cambria Math" panose="02040503050406030204" pitchFamily="18" charset="0"/>
                      </a:rPr>
                      <m:t> =</m:t>
                    </m:r>
                    <m:f>
                      <m:fPr>
                        <m:ctrlPr>
                          <a:rPr lang="en-US" i="1" dirty="0" smtClean="0">
                            <a:latin typeface="Cambria Math" panose="02040503050406030204" pitchFamily="18" charset="0"/>
                          </a:rPr>
                        </m:ctrlPr>
                      </m:fPr>
                      <m:num>
                        <m:r>
                          <a:rPr lang="en-US" i="1" dirty="0" smtClean="0">
                            <a:latin typeface="Cambria Math" panose="02040503050406030204" pitchFamily="18" charset="0"/>
                          </a:rPr>
                          <m:t>26</m:t>
                        </m:r>
                      </m:num>
                      <m:den>
                        <m:r>
                          <a:rPr lang="en-US" i="1" dirty="0" smtClean="0">
                            <a:latin typeface="Cambria Math" panose="02040503050406030204" pitchFamily="18" charset="0"/>
                          </a:rPr>
                          <m:t>52</m:t>
                        </m:r>
                      </m:den>
                    </m:f>
                    <m:r>
                      <a:rPr lang="en-US" i="1" dirty="0" smtClean="0">
                        <a:latin typeface="Cambria Math" panose="02040503050406030204" pitchFamily="18" charset="0"/>
                      </a:rPr>
                      <m:t> =</m:t>
                    </m:r>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i="1" dirty="0" smtClean="0">
                            <a:latin typeface="Cambria Math" panose="02040503050406030204" pitchFamily="18" charset="0"/>
                          </a:rPr>
                          <m:t>2</m:t>
                        </m:r>
                      </m:den>
                    </m:f>
                  </m:oMath>
                </a14:m>
                <a:endParaRPr lang="en-US" dirty="0"/>
              </a:p>
            </p:txBody>
          </p:sp>
        </mc:Choice>
        <mc:Fallback xmlns="">
          <p:sp>
            <p:nvSpPr>
              <p:cNvPr id="3" name="Content Placeholder 2">
                <a:extLst>
                  <a:ext uri="{FF2B5EF4-FFF2-40B4-BE49-F238E27FC236}">
                    <a16:creationId xmlns:a16="http://schemas.microsoft.com/office/drawing/2014/main" id="{ED129873-EA11-44E9-9113-455447D73D0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66A9862-0451-4BD2-B648-34732AD20996}"/>
              </a:ext>
            </a:extLst>
          </p:cNvPr>
          <p:cNvPicPr>
            <a:picLocks noChangeAspect="1"/>
          </p:cNvPicPr>
          <p:nvPr/>
        </p:nvPicPr>
        <p:blipFill>
          <a:blip r:embed="rId3"/>
          <a:stretch>
            <a:fillRect/>
          </a:stretch>
        </p:blipFill>
        <p:spPr>
          <a:xfrm>
            <a:off x="1745672" y="2956734"/>
            <a:ext cx="7579164" cy="3157985"/>
          </a:xfrm>
          <a:prstGeom prst="rect">
            <a:avLst/>
          </a:prstGeom>
        </p:spPr>
      </p:pic>
      <p:sp>
        <p:nvSpPr>
          <p:cNvPr id="6" name="Rectangle 5">
            <a:extLst>
              <a:ext uri="{FF2B5EF4-FFF2-40B4-BE49-F238E27FC236}">
                <a16:creationId xmlns:a16="http://schemas.microsoft.com/office/drawing/2014/main" id="{E57F1C47-421E-4E59-9566-18BF4B14CDA0}"/>
              </a:ext>
            </a:extLst>
          </p:cNvPr>
          <p:cNvSpPr/>
          <p:nvPr/>
        </p:nvSpPr>
        <p:spPr>
          <a:xfrm>
            <a:off x="1745672" y="4472247"/>
            <a:ext cx="7579164" cy="1642472"/>
          </a:xfrm>
          <a:prstGeom prst="rect">
            <a:avLst/>
          </a:prstGeom>
          <a:solidFill>
            <a:srgbClr val="92D05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102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B249A-4483-4666-97F6-0AC3157F4E5B}"/>
              </a:ext>
            </a:extLst>
          </p:cNvPr>
          <p:cNvSpPr>
            <a:spLocks noGrp="1"/>
          </p:cNvSpPr>
          <p:nvPr>
            <p:ph type="title"/>
          </p:nvPr>
        </p:nvSpPr>
        <p:spPr/>
        <p:txBody>
          <a:bodyPr/>
          <a:lstStyle/>
          <a:p>
            <a:r>
              <a:rPr lang="en-US" dirty="0"/>
              <a:t>Event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129873-EA11-44E9-9113-455447D73D04}"/>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𝐶𝑎𝑟𝑑</m:t>
                        </m:r>
                        <m:r>
                          <a:rPr lang="en-US" b="0" i="1" smtClean="0">
                            <a:latin typeface="Cambria Math" panose="02040503050406030204" pitchFamily="18" charset="0"/>
                          </a:rPr>
                          <m:t>=</m:t>
                        </m:r>
                        <m:r>
                          <a:rPr lang="en-US" b="0" i="1" smtClean="0">
                            <a:latin typeface="Cambria Math" panose="02040503050406030204" pitchFamily="18" charset="0"/>
                          </a:rPr>
                          <m:t>𝑅𝑒𝑑</m:t>
                        </m:r>
                      </m:e>
                    </m:d>
                  </m:oMath>
                </a14:m>
                <a:endParaRPr lang="en-US" dirty="0"/>
              </a:p>
            </p:txBody>
          </p:sp>
        </mc:Choice>
        <mc:Fallback xmlns="">
          <p:sp>
            <p:nvSpPr>
              <p:cNvPr id="3" name="Content Placeholder 2">
                <a:extLst>
                  <a:ext uri="{FF2B5EF4-FFF2-40B4-BE49-F238E27FC236}">
                    <a16:creationId xmlns:a16="http://schemas.microsoft.com/office/drawing/2014/main" id="{ED129873-EA11-44E9-9113-455447D73D0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66A9862-0451-4BD2-B648-34732AD20996}"/>
              </a:ext>
            </a:extLst>
          </p:cNvPr>
          <p:cNvPicPr>
            <a:picLocks noChangeAspect="1"/>
          </p:cNvPicPr>
          <p:nvPr/>
        </p:nvPicPr>
        <p:blipFill>
          <a:blip r:embed="rId3"/>
          <a:stretch>
            <a:fillRect/>
          </a:stretch>
        </p:blipFill>
        <p:spPr>
          <a:xfrm>
            <a:off x="1745672" y="2956734"/>
            <a:ext cx="7579164" cy="3157985"/>
          </a:xfrm>
          <a:prstGeom prst="rect">
            <a:avLst/>
          </a:prstGeom>
        </p:spPr>
      </p:pic>
    </p:spTree>
    <p:extLst>
      <p:ext uri="{BB962C8B-B14F-4D97-AF65-F5344CB8AC3E}">
        <p14:creationId xmlns:p14="http://schemas.microsoft.com/office/powerpoint/2010/main" val="1035259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DE019-2C0D-41CC-B09A-523A1F91D91A}"/>
              </a:ext>
            </a:extLst>
          </p:cNvPr>
          <p:cNvSpPr>
            <a:spLocks noGrp="1"/>
          </p:cNvSpPr>
          <p:nvPr>
            <p:ph type="title"/>
          </p:nvPr>
        </p:nvSpPr>
        <p:spPr/>
        <p:txBody>
          <a:bodyPr/>
          <a:lstStyle/>
          <a:p>
            <a:r>
              <a:rPr lang="en-US" dirty="0"/>
              <a:t>Probability 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0717A1-D249-4E49-8176-54B7A6711934}"/>
                  </a:ext>
                </a:extLst>
              </p:cNvPr>
              <p:cNvSpPr>
                <a:spLocks noGrp="1"/>
              </p:cNvSpPr>
              <p:nvPr>
                <p:ph idx="1"/>
              </p:nvPr>
            </p:nvSpPr>
            <p:spPr>
              <a:xfrm>
                <a:off x="838200" y="1825625"/>
                <a:ext cx="6384721" cy="4351338"/>
              </a:xfrm>
            </p:spPr>
            <p:txBody>
              <a:bodyPr>
                <a:normAutofit fontScale="92500" lnSpcReduction="10000"/>
              </a:bodyPr>
              <a:lstStyle/>
              <a:p>
                <a:r>
                  <a:rPr lang="en-US" dirty="0"/>
                  <a:t>A probability distribution is mapping of events to probabilities.</a:t>
                </a:r>
              </a:p>
              <a:p>
                <a:pPr lvl="1"/>
                <a:r>
                  <a:rPr lang="en-US" dirty="0"/>
                  <a:t>For example, if we have a fair coin and we toss it once</a:t>
                </a:r>
              </a:p>
              <a:p>
                <a:pPr lvl="2"/>
                <a:r>
                  <a:rPr lang="en-US" dirty="0"/>
                  <a:t>Event space: Heads, Tails</a:t>
                </a:r>
              </a:p>
              <a:p>
                <a:pPr lvl="2"/>
                <a:r>
                  <a:rPr lang="en-US" dirty="0"/>
                  <a:t>P(Coin=Heads) = 0.5</a:t>
                </a:r>
              </a:p>
              <a:p>
                <a:pPr lvl="2"/>
                <a:r>
                  <a:rPr lang="en-US" dirty="0"/>
                  <a:t>P(Coin=Tails) = 0.5</a:t>
                </a:r>
              </a:p>
              <a:p>
                <a:r>
                  <a:rPr lang="en-US" dirty="0"/>
                  <a:t>We have a described the probability distribution for the events that could happen when tossing a coin once.</a:t>
                </a:r>
              </a:p>
              <a:p>
                <a:pPr lvl="1"/>
                <a:r>
                  <a:rPr lang="en-US" sz="1800" dirty="0"/>
                  <a:t>As a reminder, the probability distribution for FTA</a:t>
                </a:r>
              </a:p>
              <a:p>
                <a:pPr lvl="2"/>
                <a14:m>
                  <m:oMath xmlns:m="http://schemas.openxmlformats.org/officeDocument/2006/math">
                    <m:r>
                      <a:rPr lang="en-US" sz="1800" b="0" i="1" smtClean="0">
                        <a:latin typeface="Cambria Math" panose="02040503050406030204" pitchFamily="18" charset="0"/>
                      </a:rPr>
                      <m:t>𝑃</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𝐹𝑇𝐴</m:t>
                        </m:r>
                        <m:r>
                          <a:rPr lang="en-US" sz="1800" b="0" i="1" smtClean="0">
                            <a:latin typeface="Cambria Math" panose="02040503050406030204" pitchFamily="18" charset="0"/>
                          </a:rPr>
                          <m:t>=1</m:t>
                        </m:r>
                      </m:e>
                    </m:d>
                    <m:r>
                      <a:rPr lang="en-US" sz="1800" b="0" i="1" smtClean="0">
                        <a:latin typeface="Cambria Math" panose="02040503050406030204" pitchFamily="18" charset="0"/>
                      </a:rPr>
                      <m:t>=0.148</m:t>
                    </m:r>
                  </m:oMath>
                </a14:m>
                <a:endParaRPr lang="en-US" sz="1800" b="0" dirty="0"/>
              </a:p>
              <a:p>
                <a:pPr lvl="2"/>
                <a14:m>
                  <m:oMath xmlns:m="http://schemas.openxmlformats.org/officeDocument/2006/math">
                    <m:r>
                      <a:rPr lang="en-US" sz="1800" b="0" i="1" smtClean="0">
                        <a:latin typeface="Cambria Math" panose="02040503050406030204" pitchFamily="18" charset="0"/>
                      </a:rPr>
                      <m:t>𝑃</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𝐹𝑇𝐴</m:t>
                        </m:r>
                        <m:r>
                          <a:rPr lang="en-US" sz="1800" b="0" i="1" smtClean="0">
                            <a:latin typeface="Cambria Math" panose="02040503050406030204" pitchFamily="18" charset="0"/>
                          </a:rPr>
                          <m:t>=0</m:t>
                        </m:r>
                      </m:e>
                    </m:d>
                    <m:r>
                      <a:rPr lang="en-US" sz="1800" b="0" i="1" smtClean="0">
                        <a:latin typeface="Cambria Math" panose="02040503050406030204" pitchFamily="18" charset="0"/>
                      </a:rPr>
                      <m:t>=0.852</m:t>
                    </m:r>
                  </m:oMath>
                </a14:m>
                <a:endParaRPr lang="en-US" sz="1800" dirty="0"/>
              </a:p>
            </p:txBody>
          </p:sp>
        </mc:Choice>
        <mc:Fallback xmlns="">
          <p:sp>
            <p:nvSpPr>
              <p:cNvPr id="3" name="Content Placeholder 2">
                <a:extLst>
                  <a:ext uri="{FF2B5EF4-FFF2-40B4-BE49-F238E27FC236}">
                    <a16:creationId xmlns:a16="http://schemas.microsoft.com/office/drawing/2014/main" id="{1B0717A1-D249-4E49-8176-54B7A6711934}"/>
                  </a:ext>
                </a:extLst>
              </p:cNvPr>
              <p:cNvSpPr>
                <a:spLocks noGrp="1" noRot="1" noChangeAspect="1" noMove="1" noResize="1" noEditPoints="1" noAdjustHandles="1" noChangeArrowheads="1" noChangeShapeType="1" noTextEdit="1"/>
              </p:cNvSpPr>
              <p:nvPr>
                <p:ph idx="1"/>
              </p:nvPr>
            </p:nvSpPr>
            <p:spPr>
              <a:xfrm>
                <a:off x="838200" y="1825625"/>
                <a:ext cx="6384721" cy="4351338"/>
              </a:xfrm>
              <a:blipFill>
                <a:blip r:embed="rId2"/>
                <a:stretch>
                  <a:fillRect l="-1528" t="-2801" r="-162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3A9CDD8-D4D3-30AE-4956-FE97A9D7F7CD}"/>
              </a:ext>
            </a:extLst>
          </p:cNvPr>
          <p:cNvPicPr>
            <a:picLocks noChangeAspect="1"/>
          </p:cNvPicPr>
          <p:nvPr/>
        </p:nvPicPr>
        <p:blipFill>
          <a:blip r:embed="rId3"/>
          <a:stretch>
            <a:fillRect/>
          </a:stretch>
        </p:blipFill>
        <p:spPr>
          <a:xfrm>
            <a:off x="7222921" y="1367334"/>
            <a:ext cx="4584589" cy="4651651"/>
          </a:xfrm>
          <a:prstGeom prst="rect">
            <a:avLst/>
          </a:prstGeom>
        </p:spPr>
      </p:pic>
    </p:spTree>
    <p:extLst>
      <p:ext uri="{BB962C8B-B14F-4D97-AF65-F5344CB8AC3E}">
        <p14:creationId xmlns:p14="http://schemas.microsoft.com/office/powerpoint/2010/main" val="1294894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A626C-6016-4AFE-A3A3-82B8BA196E1C}"/>
              </a:ext>
            </a:extLst>
          </p:cNvPr>
          <p:cNvSpPr>
            <a:spLocks noGrp="1"/>
          </p:cNvSpPr>
          <p:nvPr>
            <p:ph type="title"/>
          </p:nvPr>
        </p:nvSpPr>
        <p:spPr>
          <a:xfrm>
            <a:off x="838200" y="2766218"/>
            <a:ext cx="10515600" cy="1325563"/>
          </a:xfrm>
        </p:spPr>
        <p:txBody>
          <a:bodyPr/>
          <a:lstStyle/>
          <a:p>
            <a:r>
              <a:rPr lang="en-US" dirty="0">
                <a:solidFill>
                  <a:schemeClr val="bg1"/>
                </a:solidFill>
              </a:rPr>
              <a:t>Joint Probability Distributions</a:t>
            </a:r>
          </a:p>
        </p:txBody>
      </p:sp>
    </p:spTree>
    <p:extLst>
      <p:ext uri="{BB962C8B-B14F-4D97-AF65-F5344CB8AC3E}">
        <p14:creationId xmlns:p14="http://schemas.microsoft.com/office/powerpoint/2010/main" val="3461676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B249A-4483-4666-97F6-0AC3157F4E5B}"/>
              </a:ext>
            </a:extLst>
          </p:cNvPr>
          <p:cNvSpPr>
            <a:spLocks noGrp="1"/>
          </p:cNvSpPr>
          <p:nvPr>
            <p:ph type="title"/>
          </p:nvPr>
        </p:nvSpPr>
        <p:spPr/>
        <p:txBody>
          <a:bodyPr/>
          <a:lstStyle/>
          <a:p>
            <a:r>
              <a:rPr lang="en-US" dirty="0"/>
              <a:t>Event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129873-EA11-44E9-9113-455447D73D04}"/>
                  </a:ext>
                </a:extLst>
              </p:cNvPr>
              <p:cNvSpPr>
                <a:spLocks noGrp="1"/>
              </p:cNvSpPr>
              <p:nvPr>
                <p:ph idx="1"/>
              </p:nvPr>
            </p:nvSpPr>
            <p:spPr/>
            <p:txBody>
              <a:bodyPr/>
              <a:lstStyle/>
              <a:p>
                <a:r>
                  <a:rPr lang="en-US" dirty="0"/>
                  <a:t>More than one event:</a:t>
                </a:r>
              </a:p>
              <a:p>
                <a:pPr lvl="1"/>
                <a14:m>
                  <m:oMath xmlns:m="http://schemas.openxmlformats.org/officeDocument/2006/math">
                    <m:r>
                      <a:rPr lang="en-US" b="0" i="1" smtClean="0">
                        <a:latin typeface="Cambria Math" panose="02040503050406030204" pitchFamily="18" charset="0"/>
                      </a:rPr>
                      <m:t>𝐶𝑜𝑙𝑜𝑟</m:t>
                    </m:r>
                  </m:oMath>
                </a14:m>
                <a:r>
                  <a:rPr lang="en-US" dirty="0"/>
                  <a:t> </a:t>
                </a:r>
              </a:p>
              <a:p>
                <a:pPr lvl="1"/>
                <a14:m>
                  <m:oMath xmlns:m="http://schemas.openxmlformats.org/officeDocument/2006/math">
                    <m:r>
                      <a:rPr lang="en-US" b="0" i="1" smtClean="0">
                        <a:latin typeface="Cambria Math" panose="02040503050406030204" pitchFamily="18" charset="0"/>
                      </a:rPr>
                      <m:t>𝑉𝑎𝑙𝑢𝑒</m:t>
                    </m:r>
                  </m:oMath>
                </a14:m>
                <a:endParaRPr lang="en-US" b="0" dirty="0"/>
              </a:p>
              <a:p>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𝐶𝑜𝑙𝑜𝑟</m:t>
                    </m:r>
                    <m:r>
                      <a:rPr lang="en-US" b="0" i="1" smtClean="0">
                        <a:latin typeface="Cambria Math" panose="02040503050406030204" pitchFamily="18" charset="0"/>
                      </a:rPr>
                      <m:t>=</m:t>
                    </m:r>
                    <m:r>
                      <a:rPr lang="en-US" b="0" i="1" smtClean="0">
                        <a:latin typeface="Cambria Math" panose="02040503050406030204" pitchFamily="18" charset="0"/>
                      </a:rPr>
                      <m:t>𝑅𝑒𝑑</m:t>
                    </m:r>
                    <m:r>
                      <a:rPr lang="en-US" b="0" i="1" smtClean="0">
                        <a:latin typeface="Cambria Math" panose="02040503050406030204" pitchFamily="18" charset="0"/>
                      </a:rPr>
                      <m:t>, </m:t>
                    </m:r>
                    <m:r>
                      <a:rPr lang="en-US" b="0" i="1" smtClean="0">
                        <a:latin typeface="Cambria Math" panose="02040503050406030204" pitchFamily="18" charset="0"/>
                      </a:rPr>
                      <m:t>𝑉𝑎𝑙𝑢𝑒</m:t>
                    </m:r>
                    <m:r>
                      <a:rPr lang="en-US" b="0" i="1" smtClean="0">
                        <a:latin typeface="Cambria Math" panose="02040503050406030204" pitchFamily="18" charset="0"/>
                      </a:rPr>
                      <m:t>=</m:t>
                    </m:r>
                    <m:r>
                      <a:rPr lang="en-US" b="0" i="1" smtClean="0">
                        <a:latin typeface="Cambria Math" panose="02040503050406030204" pitchFamily="18" charset="0"/>
                      </a:rPr>
                      <m:t>𝐾𝑖𝑛𝑔</m:t>
                    </m:r>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ED129873-EA11-44E9-9113-455447D73D0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66A9862-0451-4BD2-B648-34732AD20996}"/>
              </a:ext>
            </a:extLst>
          </p:cNvPr>
          <p:cNvPicPr>
            <a:picLocks noChangeAspect="1"/>
          </p:cNvPicPr>
          <p:nvPr/>
        </p:nvPicPr>
        <p:blipFill>
          <a:blip r:embed="rId3"/>
          <a:stretch>
            <a:fillRect/>
          </a:stretch>
        </p:blipFill>
        <p:spPr>
          <a:xfrm>
            <a:off x="1745672" y="3646838"/>
            <a:ext cx="7579164" cy="3157985"/>
          </a:xfrm>
          <a:prstGeom prst="rect">
            <a:avLst/>
          </a:prstGeom>
        </p:spPr>
      </p:pic>
    </p:spTree>
    <p:extLst>
      <p:ext uri="{BB962C8B-B14F-4D97-AF65-F5344CB8AC3E}">
        <p14:creationId xmlns:p14="http://schemas.microsoft.com/office/powerpoint/2010/main" val="2225572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7EC1-3992-CA61-49D8-13597036DC3A}"/>
              </a:ext>
            </a:extLst>
          </p:cNvPr>
          <p:cNvSpPr>
            <a:spLocks noGrp="1"/>
          </p:cNvSpPr>
          <p:nvPr>
            <p:ph type="title"/>
          </p:nvPr>
        </p:nvSpPr>
        <p:spPr/>
        <p:txBody>
          <a:bodyPr/>
          <a:lstStyle/>
          <a:p>
            <a:r>
              <a:rPr lang="en-US" dirty="0"/>
              <a:t>What is Probability?</a:t>
            </a:r>
          </a:p>
        </p:txBody>
      </p:sp>
      <p:sp>
        <p:nvSpPr>
          <p:cNvPr id="3" name="Content Placeholder 2">
            <a:extLst>
              <a:ext uri="{FF2B5EF4-FFF2-40B4-BE49-F238E27FC236}">
                <a16:creationId xmlns:a16="http://schemas.microsoft.com/office/drawing/2014/main" id="{8F072BD2-C987-9224-1601-2A87FB66DABA}"/>
              </a:ext>
            </a:extLst>
          </p:cNvPr>
          <p:cNvSpPr>
            <a:spLocks noGrp="1"/>
          </p:cNvSpPr>
          <p:nvPr>
            <p:ph idx="1"/>
          </p:nvPr>
        </p:nvSpPr>
        <p:spPr>
          <a:xfrm>
            <a:off x="838200" y="1825625"/>
            <a:ext cx="5834743" cy="4351338"/>
          </a:xfrm>
        </p:spPr>
        <p:txBody>
          <a:bodyPr/>
          <a:lstStyle/>
          <a:p>
            <a:r>
              <a:rPr lang="en-US" dirty="0"/>
              <a:t>Probability measures the likelihood of an event occurring</a:t>
            </a:r>
          </a:p>
          <a:p>
            <a:pPr lvl="1"/>
            <a:r>
              <a:rPr lang="en-US" dirty="0"/>
              <a:t>Range: 0 (impossible) to 1 (certain)</a:t>
            </a:r>
          </a:p>
          <a:p>
            <a:pPr lvl="1"/>
            <a:endParaRPr lang="en-US" dirty="0"/>
          </a:p>
          <a:p>
            <a:pPr marL="457200" lvl="1" indent="0">
              <a:buNone/>
            </a:pPr>
            <a:endParaRPr lang="en-US" dirty="0"/>
          </a:p>
          <a:p>
            <a:r>
              <a:rPr lang="en-US" dirty="0"/>
              <a:t>Formula: </a:t>
            </a:r>
          </a:p>
          <a:p>
            <a:pPr lvl="1"/>
            <a:r>
              <a:rPr lang="en-US" dirty="0"/>
              <a:t>P(Event)  = Number of favorable outcomes / Number of all outcomes</a:t>
            </a:r>
          </a:p>
        </p:txBody>
      </p:sp>
      <p:pic>
        <p:nvPicPr>
          <p:cNvPr id="1027" name="Picture 3" descr="An image of Possible Values for Probabilities--0% to 50% to 100%">
            <a:extLst>
              <a:ext uri="{FF2B5EF4-FFF2-40B4-BE49-F238E27FC236}">
                <a16:creationId xmlns:a16="http://schemas.microsoft.com/office/drawing/2014/main" id="{D77A2397-B174-7650-2FE8-9A52BDB17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3275" y="2326369"/>
            <a:ext cx="4591050"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C8E4FB-DC39-5C4F-CF9A-33862A9D67A6}"/>
              </a:ext>
            </a:extLst>
          </p:cNvPr>
          <p:cNvSpPr txBox="1"/>
          <p:nvPr/>
        </p:nvSpPr>
        <p:spPr>
          <a:xfrm>
            <a:off x="10831286" y="4612369"/>
            <a:ext cx="824072" cy="369332"/>
          </a:xfrm>
          <a:prstGeom prst="rect">
            <a:avLst/>
          </a:prstGeom>
          <a:noFill/>
        </p:spPr>
        <p:txBody>
          <a:bodyPr wrap="none" rtlCol="0">
            <a:spAutoFit/>
          </a:bodyPr>
          <a:lstStyle/>
          <a:p>
            <a:r>
              <a:rPr lang="en-US" dirty="0">
                <a:hlinkClick r:id="rId3"/>
              </a:rPr>
              <a:t>Source</a:t>
            </a:r>
            <a:endParaRPr lang="en-US" dirty="0"/>
          </a:p>
        </p:txBody>
      </p:sp>
    </p:spTree>
    <p:extLst>
      <p:ext uri="{BB962C8B-B14F-4D97-AF65-F5344CB8AC3E}">
        <p14:creationId xmlns:p14="http://schemas.microsoft.com/office/powerpoint/2010/main" val="3688901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B249A-4483-4666-97F6-0AC3157F4E5B}"/>
              </a:ext>
            </a:extLst>
          </p:cNvPr>
          <p:cNvSpPr>
            <a:spLocks noGrp="1"/>
          </p:cNvSpPr>
          <p:nvPr>
            <p:ph type="title"/>
          </p:nvPr>
        </p:nvSpPr>
        <p:spPr/>
        <p:txBody>
          <a:bodyPr/>
          <a:lstStyle/>
          <a:p>
            <a:r>
              <a:rPr lang="en-US" dirty="0"/>
              <a:t>Event Space for Two Random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129873-EA11-44E9-9113-455447D73D04}"/>
                  </a:ext>
                </a:extLst>
              </p:cNvPr>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𝐶𝑜𝑙𝑜𝑟</m:t>
                        </m:r>
                        <m:r>
                          <a:rPr lang="en-US" i="1">
                            <a:latin typeface="Cambria Math" panose="02040503050406030204" pitchFamily="18" charset="0"/>
                          </a:rPr>
                          <m:t>=</m:t>
                        </m:r>
                        <m:r>
                          <a:rPr lang="en-US" i="1">
                            <a:latin typeface="Cambria Math" panose="02040503050406030204" pitchFamily="18" charset="0"/>
                          </a:rPr>
                          <m:t>𝑅𝑒𝑑</m:t>
                        </m:r>
                        <m:r>
                          <a:rPr lang="en-US" i="1">
                            <a:latin typeface="Cambria Math" panose="02040503050406030204" pitchFamily="18" charset="0"/>
                          </a:rPr>
                          <m:t>, </m:t>
                        </m:r>
                        <m:r>
                          <a:rPr lang="en-US" i="1">
                            <a:latin typeface="Cambria Math" panose="02040503050406030204" pitchFamily="18" charset="0"/>
                          </a:rPr>
                          <m:t>𝑉𝑎𝑙𝑢𝑒</m:t>
                        </m:r>
                        <m:r>
                          <a:rPr lang="en-US" i="1">
                            <a:latin typeface="Cambria Math" panose="02040503050406030204" pitchFamily="18" charset="0"/>
                          </a:rPr>
                          <m:t>=</m:t>
                        </m:r>
                        <m:r>
                          <a:rPr lang="en-US" i="1">
                            <a:latin typeface="Cambria Math" panose="02040503050406030204" pitchFamily="18" charset="0"/>
                          </a:rPr>
                          <m:t>𝐾𝑖𝑛𝑔</m:t>
                        </m:r>
                      </m:e>
                    </m:d>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i="1" dirty="0" smtClean="0">
                            <a:latin typeface="Cambria Math" panose="02040503050406030204" pitchFamily="18" charset="0"/>
                          </a:rPr>
                          <m:t>2</m:t>
                        </m:r>
                      </m:num>
                      <m:den>
                        <m:r>
                          <a:rPr lang="en-US" i="1" dirty="0" smtClean="0">
                            <a:latin typeface="Cambria Math" panose="02040503050406030204" pitchFamily="18" charset="0"/>
                          </a:rPr>
                          <m:t>52</m:t>
                        </m:r>
                      </m:den>
                    </m:f>
                    <m:r>
                      <a:rPr lang="en-US" i="1" dirty="0" smtClean="0">
                        <a:latin typeface="Cambria Math" panose="02040503050406030204" pitchFamily="18" charset="0"/>
                      </a:rPr>
                      <m:t> =</m:t>
                    </m:r>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i="1" dirty="0" smtClean="0">
                            <a:latin typeface="Cambria Math" panose="02040503050406030204" pitchFamily="18" charset="0"/>
                          </a:rPr>
                          <m:t>26</m:t>
                        </m:r>
                      </m:den>
                    </m:f>
                  </m:oMath>
                </a14:m>
                <a:endParaRPr lang="en-US" dirty="0"/>
              </a:p>
            </p:txBody>
          </p:sp>
        </mc:Choice>
        <mc:Fallback xmlns="">
          <p:sp>
            <p:nvSpPr>
              <p:cNvPr id="3" name="Content Placeholder 2">
                <a:extLst>
                  <a:ext uri="{FF2B5EF4-FFF2-40B4-BE49-F238E27FC236}">
                    <a16:creationId xmlns:a16="http://schemas.microsoft.com/office/drawing/2014/main" id="{ED129873-EA11-44E9-9113-455447D73D0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66A9862-0451-4BD2-B648-34732AD20996}"/>
              </a:ext>
            </a:extLst>
          </p:cNvPr>
          <p:cNvPicPr>
            <a:picLocks noChangeAspect="1"/>
          </p:cNvPicPr>
          <p:nvPr/>
        </p:nvPicPr>
        <p:blipFill>
          <a:blip r:embed="rId3"/>
          <a:stretch>
            <a:fillRect/>
          </a:stretch>
        </p:blipFill>
        <p:spPr>
          <a:xfrm>
            <a:off x="1745672" y="2956734"/>
            <a:ext cx="7579164" cy="3157985"/>
          </a:xfrm>
          <a:prstGeom prst="rect">
            <a:avLst/>
          </a:prstGeom>
        </p:spPr>
      </p:pic>
      <p:sp>
        <p:nvSpPr>
          <p:cNvPr id="6" name="Rectangle 5">
            <a:extLst>
              <a:ext uri="{FF2B5EF4-FFF2-40B4-BE49-F238E27FC236}">
                <a16:creationId xmlns:a16="http://schemas.microsoft.com/office/drawing/2014/main" id="{E57F1C47-421E-4E59-9566-18BF4B14CDA0}"/>
              </a:ext>
            </a:extLst>
          </p:cNvPr>
          <p:cNvSpPr/>
          <p:nvPr/>
        </p:nvSpPr>
        <p:spPr>
          <a:xfrm>
            <a:off x="8620298" y="4472247"/>
            <a:ext cx="704538" cy="1642472"/>
          </a:xfrm>
          <a:prstGeom prst="rect">
            <a:avLst/>
          </a:prstGeom>
          <a:solidFill>
            <a:srgbClr val="92D05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4825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DE019-2C0D-41CC-B09A-523A1F91D91A}"/>
              </a:ext>
            </a:extLst>
          </p:cNvPr>
          <p:cNvSpPr>
            <a:spLocks noGrp="1"/>
          </p:cNvSpPr>
          <p:nvPr>
            <p:ph type="title"/>
          </p:nvPr>
        </p:nvSpPr>
        <p:spPr/>
        <p:txBody>
          <a:bodyPr/>
          <a:lstStyle/>
          <a:p>
            <a:r>
              <a:rPr lang="en-US" dirty="0"/>
              <a:t>Two Random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0717A1-D249-4E49-8176-54B7A6711934}"/>
                  </a:ext>
                </a:extLst>
              </p:cNvPr>
              <p:cNvSpPr>
                <a:spLocks noGrp="1"/>
              </p:cNvSpPr>
              <p:nvPr>
                <p:ph idx="1"/>
              </p:nvPr>
            </p:nvSpPr>
            <p:spPr/>
            <p:txBody>
              <a:bodyPr>
                <a:normAutofit fontScale="92500"/>
              </a:bodyPr>
              <a:lstStyle/>
              <a:p>
                <a:r>
                  <a:rPr lang="en-US" dirty="0"/>
                  <a:t>Let’s say we have two coins where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𝐶𝑜𝑖𝑛</m:t>
                        </m:r>
                        <m:r>
                          <a:rPr lang="en-US" b="0" i="1" smtClean="0">
                            <a:latin typeface="Cambria Math" panose="02040503050406030204" pitchFamily="18" charset="0"/>
                          </a:rPr>
                          <m:t>=</m:t>
                        </m:r>
                        <m:r>
                          <a:rPr lang="en-US" b="0" i="1" smtClean="0">
                            <a:latin typeface="Cambria Math" panose="02040503050406030204" pitchFamily="18" charset="0"/>
                          </a:rPr>
                          <m:t>𝐻𝑒𝑎𝑑𝑠</m:t>
                        </m:r>
                      </m:e>
                    </m:d>
                    <m:r>
                      <a:rPr lang="en-US" b="0" i="1" smtClean="0">
                        <a:latin typeface="Cambria Math" panose="02040503050406030204" pitchFamily="18" charset="0"/>
                      </a:rPr>
                      <m:t>=0.5</m:t>
                    </m:r>
                  </m:oMath>
                </a14:m>
                <a:r>
                  <a:rPr lang="en-US" dirty="0"/>
                  <a:t> for both</a:t>
                </a:r>
              </a:p>
              <a:p>
                <a:r>
                  <a:rPr lang="en-US" dirty="0"/>
                  <a:t>What are the possible outcomes of these coins?</a:t>
                </a:r>
              </a:p>
              <a:p>
                <a:endParaRPr lang="en-US" dirty="0"/>
              </a:p>
              <a:p>
                <a:pPr lvl="1"/>
                <a:endParaRPr lang="en-US" dirty="0"/>
              </a:p>
              <a:p>
                <a:pPr lvl="1"/>
                <a:endParaRPr lang="en-US" dirty="0"/>
              </a:p>
              <a:p>
                <a:pPr marL="914400" lvl="2" indent="0">
                  <a:buNone/>
                </a:pPr>
                <a:endParaRPr lang="en-US" dirty="0"/>
              </a:p>
              <a:p>
                <a:endParaRPr lang="en-US" dirty="0"/>
              </a:p>
              <a:p>
                <a:endParaRPr lang="en-US" dirty="0"/>
              </a:p>
              <a:p>
                <a:r>
                  <a:rPr lang="en-US" dirty="0"/>
                  <a:t>We have a described the probability distribution for the events that could happen when tossing a coin </a:t>
                </a:r>
                <a:r>
                  <a:rPr lang="en-US" i="1" dirty="0"/>
                  <a:t>twice</a:t>
                </a:r>
                <a:r>
                  <a:rPr lang="en-US" dirty="0"/>
                  <a:t>.</a:t>
                </a:r>
              </a:p>
            </p:txBody>
          </p:sp>
        </mc:Choice>
        <mc:Fallback xmlns="">
          <p:sp>
            <p:nvSpPr>
              <p:cNvPr id="3" name="Content Placeholder 2">
                <a:extLst>
                  <a:ext uri="{FF2B5EF4-FFF2-40B4-BE49-F238E27FC236}">
                    <a16:creationId xmlns:a16="http://schemas.microsoft.com/office/drawing/2014/main" id="{1B0717A1-D249-4E49-8176-54B7A6711934}"/>
                  </a:ext>
                </a:extLst>
              </p:cNvPr>
              <p:cNvSpPr>
                <a:spLocks noGrp="1" noRot="1" noChangeAspect="1" noMove="1" noResize="1" noEditPoints="1" noAdjustHandles="1" noChangeArrowheads="1" noChangeShapeType="1" noTextEdit="1"/>
              </p:cNvSpPr>
              <p:nvPr>
                <p:ph idx="1"/>
              </p:nvPr>
            </p:nvSpPr>
            <p:spPr>
              <a:blipFill>
                <a:blip r:embed="rId2"/>
                <a:stretch>
                  <a:fillRect l="-928" t="-2241" b="-1821"/>
                </a:stretch>
              </a:blipFill>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173F3927-2A83-4880-A1AA-88D33B5F22F8}"/>
              </a:ext>
            </a:extLst>
          </p:cNvPr>
          <p:cNvGraphicFramePr>
            <a:graphicFrameLocks noGrp="1"/>
          </p:cNvGraphicFramePr>
          <p:nvPr/>
        </p:nvGraphicFramePr>
        <p:xfrm>
          <a:off x="2620432" y="2973439"/>
          <a:ext cx="6701367" cy="1849120"/>
        </p:xfrm>
        <a:graphic>
          <a:graphicData uri="http://schemas.openxmlformats.org/drawingml/2006/table">
            <a:tbl>
              <a:tblPr firstRow="1" bandRow="1">
                <a:tableStyleId>{5C22544A-7EE6-4342-B048-85BDC9FD1C3A}</a:tableStyleId>
              </a:tblPr>
              <a:tblGrid>
                <a:gridCol w="2233789">
                  <a:extLst>
                    <a:ext uri="{9D8B030D-6E8A-4147-A177-3AD203B41FA5}">
                      <a16:colId xmlns:a16="http://schemas.microsoft.com/office/drawing/2014/main" val="3684174352"/>
                    </a:ext>
                  </a:extLst>
                </a:gridCol>
                <a:gridCol w="2233789">
                  <a:extLst>
                    <a:ext uri="{9D8B030D-6E8A-4147-A177-3AD203B41FA5}">
                      <a16:colId xmlns:a16="http://schemas.microsoft.com/office/drawing/2014/main" val="189217344"/>
                    </a:ext>
                  </a:extLst>
                </a:gridCol>
                <a:gridCol w="2233789">
                  <a:extLst>
                    <a:ext uri="{9D8B030D-6E8A-4147-A177-3AD203B41FA5}">
                      <a16:colId xmlns:a16="http://schemas.microsoft.com/office/drawing/2014/main" val="3021041624"/>
                    </a:ext>
                  </a:extLst>
                </a:gridCol>
              </a:tblGrid>
              <a:tr h="370840">
                <a:tc>
                  <a:txBody>
                    <a:bodyPr/>
                    <a:lstStyle/>
                    <a:p>
                      <a:r>
                        <a:rPr lang="en-US" dirty="0"/>
                        <a:t>Coin 1</a:t>
                      </a:r>
                    </a:p>
                  </a:txBody>
                  <a:tcPr/>
                </a:tc>
                <a:tc>
                  <a:txBody>
                    <a:bodyPr/>
                    <a:lstStyle/>
                    <a:p>
                      <a:r>
                        <a:rPr lang="en-US" dirty="0"/>
                        <a:t>Coin 2</a:t>
                      </a:r>
                    </a:p>
                  </a:txBody>
                  <a:tcPr/>
                </a:tc>
                <a:tc>
                  <a:txBody>
                    <a:bodyPr/>
                    <a:lstStyle/>
                    <a:p>
                      <a:r>
                        <a:rPr lang="en-US" dirty="0"/>
                        <a:t>P(Coin 1=c, Coin 2=c)</a:t>
                      </a:r>
                    </a:p>
                  </a:txBody>
                  <a:tcPr/>
                </a:tc>
                <a:extLst>
                  <a:ext uri="{0D108BD9-81ED-4DB2-BD59-A6C34878D82A}">
                    <a16:rowId xmlns:a16="http://schemas.microsoft.com/office/drawing/2014/main" val="1219252764"/>
                  </a:ext>
                </a:extLst>
              </a:tr>
              <a:tr h="0">
                <a:tc>
                  <a:txBody>
                    <a:bodyPr/>
                    <a:lstStyle/>
                    <a:p>
                      <a:r>
                        <a:rPr lang="en-US" dirty="0"/>
                        <a:t>Heads</a:t>
                      </a:r>
                    </a:p>
                  </a:txBody>
                  <a:tcPr/>
                </a:tc>
                <a:tc>
                  <a:txBody>
                    <a:bodyPr/>
                    <a:lstStyle/>
                    <a:p>
                      <a:r>
                        <a:rPr lang="en-US" dirty="0"/>
                        <a:t>Heads</a:t>
                      </a:r>
                    </a:p>
                  </a:txBody>
                  <a:tcPr/>
                </a:tc>
                <a:tc>
                  <a:txBody>
                    <a:bodyPr/>
                    <a:lstStyle/>
                    <a:p>
                      <a:r>
                        <a:rPr lang="en-US" dirty="0"/>
                        <a:t>0.25</a:t>
                      </a:r>
                    </a:p>
                  </a:txBody>
                  <a:tcPr/>
                </a:tc>
                <a:extLst>
                  <a:ext uri="{0D108BD9-81ED-4DB2-BD59-A6C34878D82A}">
                    <a16:rowId xmlns:a16="http://schemas.microsoft.com/office/drawing/2014/main" val="3897309250"/>
                  </a:ext>
                </a:extLst>
              </a:tr>
              <a:tr h="370840">
                <a:tc>
                  <a:txBody>
                    <a:bodyPr/>
                    <a:lstStyle/>
                    <a:p>
                      <a:r>
                        <a:rPr lang="en-US" dirty="0"/>
                        <a:t>Heads</a:t>
                      </a:r>
                    </a:p>
                  </a:txBody>
                  <a:tcPr/>
                </a:tc>
                <a:tc>
                  <a:txBody>
                    <a:bodyPr/>
                    <a:lstStyle/>
                    <a:p>
                      <a:r>
                        <a:rPr lang="en-US" dirty="0"/>
                        <a:t>Tails</a:t>
                      </a:r>
                    </a:p>
                  </a:txBody>
                  <a:tcPr/>
                </a:tc>
                <a:tc>
                  <a:txBody>
                    <a:bodyPr/>
                    <a:lstStyle/>
                    <a:p>
                      <a:r>
                        <a:rPr lang="en-US" dirty="0"/>
                        <a:t>0.25</a:t>
                      </a:r>
                    </a:p>
                  </a:txBody>
                  <a:tcPr/>
                </a:tc>
                <a:extLst>
                  <a:ext uri="{0D108BD9-81ED-4DB2-BD59-A6C34878D82A}">
                    <a16:rowId xmlns:a16="http://schemas.microsoft.com/office/drawing/2014/main" val="2377893158"/>
                  </a:ext>
                </a:extLst>
              </a:tr>
              <a:tr h="370840">
                <a:tc>
                  <a:txBody>
                    <a:bodyPr/>
                    <a:lstStyle/>
                    <a:p>
                      <a:r>
                        <a:rPr lang="en-US" dirty="0"/>
                        <a:t>Tails</a:t>
                      </a:r>
                    </a:p>
                  </a:txBody>
                  <a:tcPr/>
                </a:tc>
                <a:tc>
                  <a:txBody>
                    <a:bodyPr/>
                    <a:lstStyle/>
                    <a:p>
                      <a:r>
                        <a:rPr lang="en-US" dirty="0"/>
                        <a:t>Heads</a:t>
                      </a:r>
                    </a:p>
                  </a:txBody>
                  <a:tcPr/>
                </a:tc>
                <a:tc>
                  <a:txBody>
                    <a:bodyPr/>
                    <a:lstStyle/>
                    <a:p>
                      <a:r>
                        <a:rPr lang="en-US" dirty="0"/>
                        <a:t>0.25</a:t>
                      </a:r>
                    </a:p>
                  </a:txBody>
                  <a:tcPr/>
                </a:tc>
                <a:extLst>
                  <a:ext uri="{0D108BD9-81ED-4DB2-BD59-A6C34878D82A}">
                    <a16:rowId xmlns:a16="http://schemas.microsoft.com/office/drawing/2014/main" val="3229244497"/>
                  </a:ext>
                </a:extLst>
              </a:tr>
              <a:tr h="370840">
                <a:tc>
                  <a:txBody>
                    <a:bodyPr/>
                    <a:lstStyle/>
                    <a:p>
                      <a:r>
                        <a:rPr lang="en-US" dirty="0"/>
                        <a:t>Tails</a:t>
                      </a:r>
                    </a:p>
                  </a:txBody>
                  <a:tcPr/>
                </a:tc>
                <a:tc>
                  <a:txBody>
                    <a:bodyPr/>
                    <a:lstStyle/>
                    <a:p>
                      <a:r>
                        <a:rPr lang="en-US" dirty="0"/>
                        <a:t>Tails</a:t>
                      </a:r>
                    </a:p>
                  </a:txBody>
                  <a:tcPr/>
                </a:tc>
                <a:tc>
                  <a:txBody>
                    <a:bodyPr/>
                    <a:lstStyle/>
                    <a:p>
                      <a:r>
                        <a:rPr lang="en-US" dirty="0"/>
                        <a:t>0.25</a:t>
                      </a:r>
                    </a:p>
                  </a:txBody>
                  <a:tcPr/>
                </a:tc>
                <a:extLst>
                  <a:ext uri="{0D108BD9-81ED-4DB2-BD59-A6C34878D82A}">
                    <a16:rowId xmlns:a16="http://schemas.microsoft.com/office/drawing/2014/main" val="1421802176"/>
                  </a:ext>
                </a:extLst>
              </a:tr>
            </a:tbl>
          </a:graphicData>
        </a:graphic>
      </p:graphicFrame>
      <p:graphicFrame>
        <p:nvGraphicFramePr>
          <p:cNvPr id="5" name="Object 4">
            <a:extLst>
              <a:ext uri="{FF2B5EF4-FFF2-40B4-BE49-F238E27FC236}">
                <a16:creationId xmlns:a16="http://schemas.microsoft.com/office/drawing/2014/main" id="{F3630FBE-A118-F6C7-C563-951C3FB69A95}"/>
              </a:ext>
            </a:extLst>
          </p:cNvPr>
          <p:cNvGraphicFramePr>
            <a:graphicFrameLocks noChangeAspect="1"/>
          </p:cNvGraphicFramePr>
          <p:nvPr/>
        </p:nvGraphicFramePr>
        <p:xfrm>
          <a:off x="496570" y="2938621"/>
          <a:ext cx="1808155" cy="1800225"/>
        </p:xfrm>
        <a:graphic>
          <a:graphicData uri="http://schemas.openxmlformats.org/presentationml/2006/ole">
            <mc:AlternateContent xmlns:mc="http://schemas.openxmlformats.org/markup-compatibility/2006">
              <mc:Choice xmlns:v="urn:schemas-microsoft-com:vml" Requires="v">
                <p:oleObj name="Bitmap Image" r:id="rId3" imgW="3619440" imgH="3604320" progId="PBrush">
                  <p:embed/>
                </p:oleObj>
              </mc:Choice>
              <mc:Fallback>
                <p:oleObj name="Bitmap Image" r:id="rId3" imgW="3619440" imgH="3604320" progId="PBrush">
                  <p:embed/>
                  <p:pic>
                    <p:nvPicPr>
                      <p:cNvPr id="5" name="Object 4">
                        <a:extLst>
                          <a:ext uri="{FF2B5EF4-FFF2-40B4-BE49-F238E27FC236}">
                            <a16:creationId xmlns:a16="http://schemas.microsoft.com/office/drawing/2014/main" id="{F3630FBE-A118-F6C7-C563-951C3FB69A95}"/>
                          </a:ext>
                        </a:extLst>
                      </p:cNvPr>
                      <p:cNvPicPr/>
                      <p:nvPr/>
                    </p:nvPicPr>
                    <p:blipFill>
                      <a:blip r:embed="rId4"/>
                      <a:stretch>
                        <a:fillRect/>
                      </a:stretch>
                    </p:blipFill>
                    <p:spPr>
                      <a:xfrm>
                        <a:off x="496570" y="2938621"/>
                        <a:ext cx="1808155" cy="180022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E03B0C46-846B-FE02-2FAE-FBC9CAA9930E}"/>
              </a:ext>
            </a:extLst>
          </p:cNvPr>
          <p:cNvGraphicFramePr>
            <a:graphicFrameLocks noChangeAspect="1"/>
          </p:cNvGraphicFramePr>
          <p:nvPr/>
        </p:nvGraphicFramePr>
        <p:xfrm>
          <a:off x="9736229" y="2905991"/>
          <a:ext cx="1933278" cy="1854200"/>
        </p:xfrm>
        <a:graphic>
          <a:graphicData uri="http://schemas.openxmlformats.org/presentationml/2006/ole">
            <mc:AlternateContent xmlns:mc="http://schemas.openxmlformats.org/markup-compatibility/2006">
              <mc:Choice xmlns:v="urn:schemas-microsoft-com:vml" Requires="v">
                <p:oleObj name="Bitmap Image" r:id="rId5" imgW="3726360" imgH="3573720" progId="PBrush">
                  <p:embed/>
                </p:oleObj>
              </mc:Choice>
              <mc:Fallback>
                <p:oleObj name="Bitmap Image" r:id="rId5" imgW="3726360" imgH="3573720" progId="PBrush">
                  <p:embed/>
                  <p:pic>
                    <p:nvPicPr>
                      <p:cNvPr id="6" name="Object 5">
                        <a:extLst>
                          <a:ext uri="{FF2B5EF4-FFF2-40B4-BE49-F238E27FC236}">
                            <a16:creationId xmlns:a16="http://schemas.microsoft.com/office/drawing/2014/main" id="{E03B0C46-846B-FE02-2FAE-FBC9CAA9930E}"/>
                          </a:ext>
                        </a:extLst>
                      </p:cNvPr>
                      <p:cNvPicPr/>
                      <p:nvPr/>
                    </p:nvPicPr>
                    <p:blipFill>
                      <a:blip r:embed="rId6"/>
                      <a:stretch>
                        <a:fillRect/>
                      </a:stretch>
                    </p:blipFill>
                    <p:spPr>
                      <a:xfrm>
                        <a:off x="9736229" y="2905991"/>
                        <a:ext cx="1933278" cy="1854200"/>
                      </a:xfrm>
                      <a:prstGeom prst="rect">
                        <a:avLst/>
                      </a:prstGeom>
                    </p:spPr>
                  </p:pic>
                </p:oleObj>
              </mc:Fallback>
            </mc:AlternateContent>
          </a:graphicData>
        </a:graphic>
      </p:graphicFrame>
    </p:spTree>
    <p:extLst>
      <p:ext uri="{BB962C8B-B14F-4D97-AF65-F5344CB8AC3E}">
        <p14:creationId xmlns:p14="http://schemas.microsoft.com/office/powerpoint/2010/main" val="912354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4A3D-294B-403C-9128-1C4DCF404939}"/>
              </a:ext>
            </a:extLst>
          </p:cNvPr>
          <p:cNvSpPr>
            <a:spLocks noGrp="1"/>
          </p:cNvSpPr>
          <p:nvPr>
            <p:ph type="title"/>
          </p:nvPr>
        </p:nvSpPr>
        <p:spPr/>
        <p:txBody>
          <a:bodyPr/>
          <a:lstStyle/>
          <a:p>
            <a:r>
              <a:rPr lang="en-US" dirty="0"/>
              <a:t>Marginal and Joint 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3D41BC-6669-4A0B-8965-6952F8CBD53E}"/>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𝐶𝑜𝑖𝑛</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𝐶𝑜𝑖𝑛</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lvl="1"/>
                <a:r>
                  <a:rPr lang="en-US" dirty="0"/>
                  <a:t>This is a </a:t>
                </a:r>
                <a:r>
                  <a:rPr lang="en-US" b="1" dirty="0"/>
                  <a:t>joint distribution </a:t>
                </a:r>
                <a:r>
                  <a:rPr lang="en-US" dirty="0"/>
                  <a:t>because it describes the likelihood of the outcomes of </a:t>
                </a:r>
                <a:r>
                  <a:rPr lang="en-US" b="1" dirty="0"/>
                  <a:t>more than one random variable</a:t>
                </a:r>
              </a:p>
              <a:p>
                <a:endParaRPr lang="en-US" b="1" dirty="0"/>
              </a:p>
              <a:p>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𝐶𝑜𝑖𝑛</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pPr lvl="1"/>
                <a:r>
                  <a:rPr lang="en-US" dirty="0"/>
                  <a:t>This is a </a:t>
                </a:r>
                <a:r>
                  <a:rPr lang="en-US" b="1" dirty="0"/>
                  <a:t>marginal distribution </a:t>
                </a:r>
                <a:r>
                  <a:rPr lang="en-US" dirty="0"/>
                  <a:t>because it describes the likelihood of the outcomes of a </a:t>
                </a:r>
                <a:r>
                  <a:rPr lang="en-US" b="1" dirty="0"/>
                  <a:t>subset of random variables</a:t>
                </a:r>
              </a:p>
              <a:p>
                <a:endParaRPr lang="en-US" dirty="0"/>
              </a:p>
            </p:txBody>
          </p:sp>
        </mc:Choice>
        <mc:Fallback xmlns="">
          <p:sp>
            <p:nvSpPr>
              <p:cNvPr id="3" name="Content Placeholder 2">
                <a:extLst>
                  <a:ext uri="{FF2B5EF4-FFF2-40B4-BE49-F238E27FC236}">
                    <a16:creationId xmlns:a16="http://schemas.microsoft.com/office/drawing/2014/main" id="{1D3D41BC-6669-4A0B-8965-6952F8CBD53E}"/>
                  </a:ext>
                </a:extLst>
              </p:cNvPr>
              <p:cNvSpPr>
                <a:spLocks noGrp="1" noRot="1" noChangeAspect="1" noMove="1" noResize="1" noEditPoints="1" noAdjustHandles="1" noChangeArrowheads="1" noChangeShapeType="1" noTextEdit="1"/>
              </p:cNvSpPr>
              <p:nvPr>
                <p:ph idx="1"/>
              </p:nvPr>
            </p:nvSpPr>
            <p:spPr>
              <a:blipFill>
                <a:blip r:embed="rId2"/>
                <a:stretch>
                  <a:fillRect r="-870"/>
                </a:stretch>
              </a:blipFill>
            </p:spPr>
            <p:txBody>
              <a:bodyPr/>
              <a:lstStyle/>
              <a:p>
                <a:r>
                  <a:rPr lang="en-US">
                    <a:noFill/>
                  </a:rPr>
                  <a:t> </a:t>
                </a:r>
              </a:p>
            </p:txBody>
          </p:sp>
        </mc:Fallback>
      </mc:AlternateContent>
    </p:spTree>
    <p:extLst>
      <p:ext uri="{BB962C8B-B14F-4D97-AF65-F5344CB8AC3E}">
        <p14:creationId xmlns:p14="http://schemas.microsoft.com/office/powerpoint/2010/main" val="323629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8293-B14F-D1CB-46B6-04F1A571B851}"/>
              </a:ext>
            </a:extLst>
          </p:cNvPr>
          <p:cNvSpPr>
            <a:spLocks noGrp="1"/>
          </p:cNvSpPr>
          <p:nvPr>
            <p:ph type="title"/>
          </p:nvPr>
        </p:nvSpPr>
        <p:spPr/>
        <p:txBody>
          <a:bodyPr/>
          <a:lstStyle/>
          <a:p>
            <a:r>
              <a:rPr lang="en-US" dirty="0"/>
              <a:t>Interpreting Joint </a:t>
            </a:r>
            <a:br>
              <a:rPr lang="en-US" dirty="0"/>
            </a:br>
            <a:r>
              <a:rPr lang="en-US" dirty="0"/>
              <a:t>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F12680-5D65-392F-BBC8-5869F98171C9}"/>
                  </a:ext>
                </a:extLst>
              </p:cNvPr>
              <p:cNvSpPr>
                <a:spLocks noGrp="1"/>
              </p:cNvSpPr>
              <p:nvPr>
                <p:ph idx="1"/>
              </p:nvPr>
            </p:nvSpPr>
            <p:spPr>
              <a:xfrm>
                <a:off x="348343" y="1836511"/>
                <a:ext cx="6080185" cy="4678136"/>
              </a:xfrm>
            </p:spPr>
            <p:txBody>
              <a:bodyPr>
                <a:normAutofit fontScale="92500" lnSpcReduction="20000"/>
              </a:bodyPr>
              <a:lstStyle/>
              <a:p>
                <a:r>
                  <a:rPr lang="en-US" dirty="0"/>
                  <a:t>At an outdoor concert venue, we see the following:</a:t>
                </a:r>
              </a:p>
              <a:p>
                <a:pPr lvl="1"/>
                <a:r>
                  <a:rPr lang="en-US" dirty="0"/>
                  <a:t>Number of scheduled concerts = 100</a:t>
                </a:r>
              </a:p>
              <a:p>
                <a:pPr lvl="1"/>
                <a:r>
                  <a:rPr lang="en-US" dirty="0"/>
                  <a:t>Number of sold out concerts = 80</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𝑠𝑜𝑙𝑑</m:t>
                        </m:r>
                        <m:r>
                          <a:rPr lang="en-US" b="0" i="1" smtClean="0">
                            <a:latin typeface="Cambria Math" panose="02040503050406030204" pitchFamily="18" charset="0"/>
                          </a:rPr>
                          <m:t> </m:t>
                        </m:r>
                        <m:r>
                          <a:rPr lang="en-US" b="0" i="1" smtClean="0">
                            <a:latin typeface="Cambria Math" panose="02040503050406030204" pitchFamily="18" charset="0"/>
                          </a:rPr>
                          <m:t>𝑜𝑢𝑡</m:t>
                        </m:r>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80</m:t>
                        </m:r>
                      </m:num>
                      <m:den>
                        <m:r>
                          <a:rPr lang="en-US" b="0" i="1" smtClean="0">
                            <a:latin typeface="Cambria Math" panose="02040503050406030204" pitchFamily="18" charset="0"/>
                          </a:rPr>
                          <m:t>100</m:t>
                        </m:r>
                      </m:den>
                    </m:f>
                    <m:r>
                      <a:rPr lang="en-US" b="0" i="1" smtClean="0">
                        <a:latin typeface="Cambria Math" panose="02040503050406030204" pitchFamily="18" charset="0"/>
                      </a:rPr>
                      <m:t>=0.8 </m:t>
                    </m:r>
                    <m:r>
                      <a:rPr lang="en-US" b="0" i="1" smtClean="0">
                        <a:latin typeface="Cambria Math" panose="02040503050406030204" pitchFamily="18" charset="0"/>
                      </a:rPr>
                      <m:t>𝑜𝑟</m:t>
                    </m:r>
                    <m:r>
                      <a:rPr lang="en-US" b="0" i="1" smtClean="0">
                        <a:latin typeface="Cambria Math" panose="02040503050406030204" pitchFamily="18" charset="0"/>
                      </a:rPr>
                      <m:t> 80%</m:t>
                    </m:r>
                  </m:oMath>
                </a14:m>
                <a:endParaRPr lang="en-US" dirty="0"/>
              </a:p>
              <a:p>
                <a:r>
                  <a:rPr lang="en-US" dirty="0"/>
                  <a:t>An additional data point:</a:t>
                </a:r>
              </a:p>
              <a:p>
                <a:pPr lvl="1"/>
                <a:r>
                  <a:rPr lang="en-US" dirty="0"/>
                  <a:t>Number of sold out concerts when it is forecasted to rain = 5</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𝑠𝑜𝑙𝑑</m:t>
                        </m:r>
                        <m:r>
                          <a:rPr lang="en-US" b="0" i="1" smtClean="0">
                            <a:latin typeface="Cambria Math" panose="02040503050406030204" pitchFamily="18" charset="0"/>
                          </a:rPr>
                          <m:t> </m:t>
                        </m:r>
                        <m:r>
                          <a:rPr lang="en-US" b="0" i="1" smtClean="0">
                            <a:latin typeface="Cambria Math" panose="02040503050406030204" pitchFamily="18" charset="0"/>
                          </a:rPr>
                          <m:t>𝑜𝑢𝑡</m:t>
                        </m:r>
                        <m:r>
                          <a:rPr lang="en-US" b="0" i="1" smtClean="0">
                            <a:latin typeface="Cambria Math" panose="02040503050406030204" pitchFamily="18" charset="0"/>
                          </a:rPr>
                          <m:t>=1, </m:t>
                        </m:r>
                        <m:r>
                          <a:rPr lang="en-US" b="0" i="1" smtClean="0">
                            <a:latin typeface="Cambria Math" panose="02040503050406030204" pitchFamily="18" charset="0"/>
                          </a:rPr>
                          <m:t>𝑟𝑎𝑖𝑛</m:t>
                        </m:r>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100</m:t>
                        </m:r>
                      </m:den>
                    </m:f>
                    <m:r>
                      <a:rPr lang="en-US" b="0" i="1" smtClean="0">
                        <a:latin typeface="Cambria Math" panose="02040503050406030204" pitchFamily="18" charset="0"/>
                      </a:rPr>
                      <m:t>=.05 </m:t>
                    </m:r>
                    <m:r>
                      <a:rPr lang="en-US" b="0" i="1" smtClean="0">
                        <a:latin typeface="Cambria Math" panose="02040503050406030204" pitchFamily="18" charset="0"/>
                      </a:rPr>
                      <m:t>𝑜𝑟</m:t>
                    </m:r>
                    <m:r>
                      <a:rPr lang="en-US" b="0" i="1" smtClean="0">
                        <a:latin typeface="Cambria Math" panose="02040503050406030204" pitchFamily="18" charset="0"/>
                      </a:rPr>
                      <m:t> 5%</m:t>
                    </m:r>
                  </m:oMath>
                </a14:m>
                <a:r>
                  <a:rPr lang="en-US" dirty="0"/>
                  <a:t> </a:t>
                </a:r>
              </a:p>
              <a:p>
                <a:r>
                  <a:rPr lang="en-US" dirty="0">
                    <a:solidFill>
                      <a:srgbClr val="FF0000"/>
                    </a:solidFill>
                  </a:rPr>
                  <a:t>Note that the numerator changed but the denominator did not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79F12680-5D65-392F-BBC8-5869F98171C9}"/>
                  </a:ext>
                </a:extLst>
              </p:cNvPr>
              <p:cNvSpPr>
                <a:spLocks noGrp="1" noRot="1" noChangeAspect="1" noMove="1" noResize="1" noEditPoints="1" noAdjustHandles="1" noChangeArrowheads="1" noChangeShapeType="1" noTextEdit="1"/>
              </p:cNvSpPr>
              <p:nvPr>
                <p:ph idx="1"/>
              </p:nvPr>
            </p:nvSpPr>
            <p:spPr>
              <a:xfrm>
                <a:off x="348343" y="1836511"/>
                <a:ext cx="6080185" cy="4678136"/>
              </a:xfrm>
              <a:blipFill>
                <a:blip r:embed="rId2"/>
                <a:stretch>
                  <a:fillRect l="-1503" t="-3646" r="-200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7119B44-3EDD-A05D-70FC-66D07F444675}"/>
              </a:ext>
            </a:extLst>
          </p:cNvPr>
          <p:cNvPicPr>
            <a:picLocks noChangeAspect="1"/>
          </p:cNvPicPr>
          <p:nvPr/>
        </p:nvPicPr>
        <p:blipFill>
          <a:blip r:embed="rId3"/>
          <a:stretch>
            <a:fillRect/>
          </a:stretch>
        </p:blipFill>
        <p:spPr>
          <a:xfrm>
            <a:off x="6858000" y="0"/>
            <a:ext cx="5334000" cy="6858000"/>
          </a:xfrm>
          <a:prstGeom prst="rect">
            <a:avLst/>
          </a:prstGeom>
        </p:spPr>
      </p:pic>
    </p:spTree>
    <p:extLst>
      <p:ext uri="{BB962C8B-B14F-4D97-AF65-F5344CB8AC3E}">
        <p14:creationId xmlns:p14="http://schemas.microsoft.com/office/powerpoint/2010/main" val="1657394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133DA-7AD4-416F-AD3A-26C9ABECE60A}"/>
              </a:ext>
            </a:extLst>
          </p:cNvPr>
          <p:cNvSpPr>
            <a:spLocks noGrp="1"/>
          </p:cNvSpPr>
          <p:nvPr>
            <p:ph type="title"/>
          </p:nvPr>
        </p:nvSpPr>
        <p:spPr/>
        <p:txBody>
          <a:bodyPr/>
          <a:lstStyle/>
          <a:p>
            <a:r>
              <a:rPr lang="en-US" dirty="0"/>
              <a:t>Joint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13560B-3210-4F0F-BA2B-80CA67D9A767}"/>
                  </a:ext>
                </a:extLst>
              </p:cNvPr>
              <p:cNvSpPr>
                <a:spLocks noGrp="1"/>
              </p:cNvSpPr>
              <p:nvPr>
                <p:ph idx="1"/>
              </p:nvPr>
            </p:nvSpPr>
            <p:spPr>
              <a:xfrm>
                <a:off x="113589" y="1816999"/>
                <a:ext cx="5257800" cy="4351338"/>
              </a:xfrm>
            </p:spPr>
            <p:txBody>
              <a:bodyPr>
                <a:normAutofit fontScale="92500" lnSpcReduction="10000"/>
              </a:bodyPr>
              <a:lstStyle/>
              <a:p>
                <a:r>
                  <a:rPr lang="en-US" dirty="0"/>
                  <a:t>Collections of random variables</a:t>
                </a:r>
              </a:p>
              <a:p>
                <a:r>
                  <a:rPr lang="en-US" dirty="0"/>
                  <a:t>Example: </a:t>
                </a:r>
              </a:p>
              <a:p>
                <a:pPr lvl="1"/>
                <a:r>
                  <a:rPr lang="en-US" dirty="0"/>
                  <a:t>P(Sold out=1, Rain=1)</a:t>
                </a:r>
              </a:p>
              <a:p>
                <a:pPr lvl="2"/>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be the outcome of whether a concert is sold out or not</a:t>
                </a:r>
              </a:p>
              <a:p>
                <a:pPr lvl="2"/>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r>
                  <a:rPr lang="en-US" dirty="0"/>
                  <a:t> be the outcome of whether it rains or not</a:t>
                </a:r>
              </a:p>
              <a:p>
                <a:pPr lvl="2"/>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oMath>
                </a14:m>
                <a:endParaRPr lang="en-US" dirty="0"/>
              </a:p>
              <a:p>
                <a:pPr lvl="1"/>
                <a:r>
                  <a:rPr lang="en-US" dirty="0"/>
                  <a:t>Sum equal 1</a:t>
                </a:r>
              </a:p>
              <a:p>
                <a:r>
                  <a:rPr lang="en-US" dirty="0"/>
                  <a:t>Enumerate event space:</a:t>
                </a:r>
              </a:p>
              <a:p>
                <a:pPr lvl="1"/>
                <a14:m>
                  <m:oMath xmlns:m="http://schemas.openxmlformats.org/officeDocument/2006/math">
                    <m:r>
                      <a:rPr lang="en-US" b="0" i="1" smtClean="0">
                        <a:latin typeface="Cambria Math" panose="02040503050406030204" pitchFamily="18" charset="0"/>
                      </a:rPr>
                      <m:t>11, 10, 01, 00</m:t>
                    </m:r>
                  </m:oMath>
                </a14:m>
                <a:endParaRPr lang="en-US" dirty="0"/>
              </a:p>
              <a:p>
                <a:pPr lvl="1"/>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=0.05</m:t>
                    </m:r>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5213560B-3210-4F0F-BA2B-80CA67D9A767}"/>
                  </a:ext>
                </a:extLst>
              </p:cNvPr>
              <p:cNvSpPr>
                <a:spLocks noGrp="1" noRot="1" noChangeAspect="1" noMove="1" noResize="1" noEditPoints="1" noAdjustHandles="1" noChangeArrowheads="1" noChangeShapeType="1" noTextEdit="1"/>
              </p:cNvSpPr>
              <p:nvPr>
                <p:ph idx="1"/>
              </p:nvPr>
            </p:nvSpPr>
            <p:spPr>
              <a:xfrm>
                <a:off x="113589" y="1816999"/>
                <a:ext cx="5257800" cy="4351338"/>
              </a:xfrm>
              <a:blipFill>
                <a:blip r:embed="rId2"/>
                <a:stretch>
                  <a:fillRect l="-1856" t="-30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A637DB54-2899-4332-A35C-2C52CC958525}"/>
                  </a:ext>
                </a:extLst>
              </p:cNvPr>
              <p:cNvGraphicFramePr>
                <a:graphicFrameLocks noGrp="1"/>
              </p:cNvGraphicFramePr>
              <p:nvPr>
                <p:extLst>
                  <p:ext uri="{D42A27DB-BD31-4B8C-83A1-F6EECF244321}">
                    <p14:modId xmlns:p14="http://schemas.microsoft.com/office/powerpoint/2010/main" val="2324382604"/>
                  </p:ext>
                </p:extLst>
              </p:nvPr>
            </p:nvGraphicFramePr>
            <p:xfrm>
              <a:off x="5469114" y="2567221"/>
              <a:ext cx="6606250" cy="2643860"/>
            </p:xfrm>
            <a:graphic>
              <a:graphicData uri="http://schemas.openxmlformats.org/drawingml/2006/table">
                <a:tbl>
                  <a:tblPr firstRow="1" lastCol="1">
                    <a:tableStyleId>{5C22544A-7EE6-4342-B048-85BDC9FD1C3A}</a:tableStyleId>
                  </a:tblPr>
                  <a:tblGrid>
                    <a:gridCol w="2061746">
                      <a:extLst>
                        <a:ext uri="{9D8B030D-6E8A-4147-A177-3AD203B41FA5}">
                          <a16:colId xmlns:a16="http://schemas.microsoft.com/office/drawing/2014/main" val="251235863"/>
                        </a:ext>
                      </a:extLst>
                    </a:gridCol>
                    <a:gridCol w="1906438">
                      <a:extLst>
                        <a:ext uri="{9D8B030D-6E8A-4147-A177-3AD203B41FA5}">
                          <a16:colId xmlns:a16="http://schemas.microsoft.com/office/drawing/2014/main" val="2080565736"/>
                        </a:ext>
                      </a:extLst>
                    </a:gridCol>
                    <a:gridCol w="2638066">
                      <a:extLst>
                        <a:ext uri="{9D8B030D-6E8A-4147-A177-3AD203B41FA5}">
                          <a16:colId xmlns:a16="http://schemas.microsoft.com/office/drawing/2014/main" val="564520973"/>
                        </a:ext>
                      </a:extLst>
                    </a:gridCol>
                  </a:tblGrid>
                  <a:tr h="528772">
                    <a:tc>
                      <a:txBody>
                        <a:bodyPr/>
                        <a:lstStyle/>
                        <a:p>
                          <a:pPr algn="ct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dirty="0"/>
                            <a:t> (Sold Out)</a:t>
                          </a:r>
                        </a:p>
                      </a:txBody>
                      <a:tcPr anchor="ctr"/>
                    </a:tc>
                    <a:tc>
                      <a:txBody>
                        <a:bodyPr/>
                        <a:lstStyle/>
                        <a:p>
                          <a:pPr algn="ct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dirty="0"/>
                            <a:t> (Rain)</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r>
                                  <a:rPr lang="en-US" b="1" i="1" smtClean="0">
                                    <a:latin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10238682"/>
                      </a:ext>
                    </a:extLst>
                  </a:tr>
                  <a:tr h="528772">
                    <a:tc>
                      <a:txBody>
                        <a:bodyPr/>
                        <a:lstStyle/>
                        <a:p>
                          <a:pPr algn="ctr"/>
                          <a:r>
                            <a:rPr lang="en-US" dirty="0"/>
                            <a:t>0 (Not Sold Out)</a:t>
                          </a:r>
                        </a:p>
                      </a:txBody>
                      <a:tcPr anchor="ctr"/>
                    </a:tc>
                    <a:tc>
                      <a:txBody>
                        <a:bodyPr/>
                        <a:lstStyle/>
                        <a:p>
                          <a:pPr algn="ctr"/>
                          <a14:m>
                            <m:oMath xmlns:m="http://schemas.openxmlformats.org/officeDocument/2006/math">
                              <m:r>
                                <a:rPr lang="en-US" b="0" smtClean="0">
                                  <a:latin typeface="Cambria Math" panose="02040503050406030204" pitchFamily="18" charset="0"/>
                                </a:rPr>
                                <m:t>0</m:t>
                              </m:r>
                            </m:oMath>
                          </a14:m>
                          <a:r>
                            <a:rPr lang="en-US" dirty="0"/>
                            <a:t> (No Rain)</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0.05</m:t>
                                </m:r>
                              </m:oMath>
                            </m:oMathPara>
                          </a14:m>
                          <a:endParaRPr lang="en-US" dirty="0"/>
                        </a:p>
                      </a:txBody>
                      <a:tcPr anchor="ctr"/>
                    </a:tc>
                    <a:extLst>
                      <a:ext uri="{0D108BD9-81ED-4DB2-BD59-A6C34878D82A}">
                        <a16:rowId xmlns:a16="http://schemas.microsoft.com/office/drawing/2014/main" val="2214153581"/>
                      </a:ext>
                    </a:extLst>
                  </a:tr>
                  <a:tr h="528772">
                    <a:tc>
                      <a:txBody>
                        <a:bodyPr/>
                        <a:lstStyle/>
                        <a:p>
                          <a:pPr algn="ctr"/>
                          <a:r>
                            <a:rPr lang="en-US" dirty="0"/>
                            <a:t>0</a:t>
                          </a:r>
                        </a:p>
                      </a:txBody>
                      <a:tcPr anchor="ctr"/>
                    </a:tc>
                    <a:tc>
                      <a:txBody>
                        <a:bodyPr/>
                        <a:lstStyle/>
                        <a:p>
                          <a:pPr algn="ctr"/>
                          <a:r>
                            <a:rPr lang="en-US" dirty="0"/>
                            <a:t>1 (Rain)</a:t>
                          </a:r>
                        </a:p>
                      </a:txBody>
                      <a:tcPr anchor="ctr"/>
                    </a:tc>
                    <a:tc>
                      <a:txBody>
                        <a:bodyPr/>
                        <a:lstStyle/>
                        <a:p>
                          <a:pPr algn="ctr"/>
                          <a:r>
                            <a:rPr lang="en-US" dirty="0"/>
                            <a:t>.15</a:t>
                          </a:r>
                        </a:p>
                      </a:txBody>
                      <a:tcPr anchor="ctr"/>
                    </a:tc>
                    <a:extLst>
                      <a:ext uri="{0D108BD9-81ED-4DB2-BD59-A6C34878D82A}">
                        <a16:rowId xmlns:a16="http://schemas.microsoft.com/office/drawing/2014/main" val="599401428"/>
                      </a:ext>
                    </a:extLst>
                  </a:tr>
                  <a:tr h="528772">
                    <a:tc>
                      <a:txBody>
                        <a:bodyPr/>
                        <a:lstStyle/>
                        <a:p>
                          <a:pPr algn="ctr"/>
                          <a:r>
                            <a:rPr lang="en-US" dirty="0"/>
                            <a:t>1 (Sold Out)</a:t>
                          </a:r>
                        </a:p>
                      </a:txBody>
                      <a:tcPr anchor="ctr"/>
                    </a:tc>
                    <a:tc>
                      <a:txBody>
                        <a:bodyPr/>
                        <a:lstStyle/>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0</m:t>
                                </m:r>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dirty="0" smtClean="0">
                                    <a:latin typeface="Cambria Math" panose="02040503050406030204" pitchFamily="18" charset="0"/>
                                  </a:rPr>
                                  <m:t>.</m:t>
                                </m:r>
                                <m:r>
                                  <a:rPr lang="en-US" b="0" i="0" dirty="0" smtClean="0">
                                    <a:latin typeface="Cambria Math" panose="02040503050406030204" pitchFamily="18" charset="0"/>
                                  </a:rPr>
                                  <m:t>75</m:t>
                                </m:r>
                              </m:oMath>
                            </m:oMathPara>
                          </a14:m>
                          <a:endParaRPr lang="en-US" dirty="0"/>
                        </a:p>
                      </a:txBody>
                      <a:tcPr anchor="ctr"/>
                    </a:tc>
                    <a:extLst>
                      <a:ext uri="{0D108BD9-81ED-4DB2-BD59-A6C34878D82A}">
                        <a16:rowId xmlns:a16="http://schemas.microsoft.com/office/drawing/2014/main" val="2624809217"/>
                      </a:ext>
                    </a:extLst>
                  </a:tr>
                  <a:tr h="528772">
                    <a:tc>
                      <a:txBody>
                        <a:bodyPr/>
                        <a:lstStyle/>
                        <a:p>
                          <a:pPr algn="ctr"/>
                          <a:r>
                            <a:rPr lang="en-US" dirty="0"/>
                            <a:t>1</a:t>
                          </a:r>
                        </a:p>
                      </a:txBody>
                      <a:tcPr anchor="ctr"/>
                    </a:tc>
                    <a:tc>
                      <a:txBody>
                        <a:bodyPr/>
                        <a:lstStyle/>
                        <a:p>
                          <a:pPr algn="ctr"/>
                          <a:r>
                            <a:rPr lang="en-US" dirty="0"/>
                            <a:t>1</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dirty="0" smtClean="0">
                                    <a:latin typeface="Cambria Math" panose="02040503050406030204" pitchFamily="18" charset="0"/>
                                  </a:rPr>
                                  <m:t>.05</m:t>
                                </m:r>
                              </m:oMath>
                            </m:oMathPara>
                          </a14:m>
                          <a:endParaRPr lang="en-US" dirty="0"/>
                        </a:p>
                      </a:txBody>
                      <a:tcPr anchor="ctr"/>
                    </a:tc>
                    <a:extLst>
                      <a:ext uri="{0D108BD9-81ED-4DB2-BD59-A6C34878D82A}">
                        <a16:rowId xmlns:a16="http://schemas.microsoft.com/office/drawing/2014/main" val="3785294604"/>
                      </a:ext>
                    </a:extLst>
                  </a:tr>
                </a:tbl>
              </a:graphicData>
            </a:graphic>
          </p:graphicFrame>
        </mc:Choice>
        <mc:Fallback xmlns="">
          <p:graphicFrame>
            <p:nvGraphicFramePr>
              <p:cNvPr id="4" name="Table 4">
                <a:extLst>
                  <a:ext uri="{FF2B5EF4-FFF2-40B4-BE49-F238E27FC236}">
                    <a16:creationId xmlns:a16="http://schemas.microsoft.com/office/drawing/2014/main" id="{A637DB54-2899-4332-A35C-2C52CC958525}"/>
                  </a:ext>
                </a:extLst>
              </p:cNvPr>
              <p:cNvGraphicFramePr>
                <a:graphicFrameLocks noGrp="1"/>
              </p:cNvGraphicFramePr>
              <p:nvPr>
                <p:extLst>
                  <p:ext uri="{D42A27DB-BD31-4B8C-83A1-F6EECF244321}">
                    <p14:modId xmlns:p14="http://schemas.microsoft.com/office/powerpoint/2010/main" val="2324382604"/>
                  </p:ext>
                </p:extLst>
              </p:nvPr>
            </p:nvGraphicFramePr>
            <p:xfrm>
              <a:off x="5469114" y="2567221"/>
              <a:ext cx="6606250" cy="2643860"/>
            </p:xfrm>
            <a:graphic>
              <a:graphicData uri="http://schemas.openxmlformats.org/drawingml/2006/table">
                <a:tbl>
                  <a:tblPr firstRow="1" lastCol="1">
                    <a:tableStyleId>{5C22544A-7EE6-4342-B048-85BDC9FD1C3A}</a:tableStyleId>
                  </a:tblPr>
                  <a:tblGrid>
                    <a:gridCol w="2061746">
                      <a:extLst>
                        <a:ext uri="{9D8B030D-6E8A-4147-A177-3AD203B41FA5}">
                          <a16:colId xmlns:a16="http://schemas.microsoft.com/office/drawing/2014/main" val="251235863"/>
                        </a:ext>
                      </a:extLst>
                    </a:gridCol>
                    <a:gridCol w="1906438">
                      <a:extLst>
                        <a:ext uri="{9D8B030D-6E8A-4147-A177-3AD203B41FA5}">
                          <a16:colId xmlns:a16="http://schemas.microsoft.com/office/drawing/2014/main" val="2080565736"/>
                        </a:ext>
                      </a:extLst>
                    </a:gridCol>
                    <a:gridCol w="2638066">
                      <a:extLst>
                        <a:ext uri="{9D8B030D-6E8A-4147-A177-3AD203B41FA5}">
                          <a16:colId xmlns:a16="http://schemas.microsoft.com/office/drawing/2014/main" val="564520973"/>
                        </a:ext>
                      </a:extLst>
                    </a:gridCol>
                  </a:tblGrid>
                  <a:tr h="528772">
                    <a:tc>
                      <a:txBody>
                        <a:bodyPr/>
                        <a:lstStyle/>
                        <a:p>
                          <a:endParaRPr lang="en-US"/>
                        </a:p>
                      </a:txBody>
                      <a:tcPr anchor="ctr">
                        <a:blipFill>
                          <a:blip r:embed="rId3"/>
                          <a:stretch>
                            <a:fillRect l="-296" t="-1149" r="-222189" b="-401149"/>
                          </a:stretch>
                        </a:blipFill>
                      </a:tcPr>
                    </a:tc>
                    <a:tc>
                      <a:txBody>
                        <a:bodyPr/>
                        <a:lstStyle/>
                        <a:p>
                          <a:endParaRPr lang="en-US"/>
                        </a:p>
                      </a:txBody>
                      <a:tcPr anchor="ctr">
                        <a:blipFill>
                          <a:blip r:embed="rId3"/>
                          <a:stretch>
                            <a:fillRect l="-108307" t="-1149" r="-139936" b="-401149"/>
                          </a:stretch>
                        </a:blipFill>
                      </a:tcPr>
                    </a:tc>
                    <a:tc>
                      <a:txBody>
                        <a:bodyPr/>
                        <a:lstStyle/>
                        <a:p>
                          <a:endParaRPr lang="en-US"/>
                        </a:p>
                      </a:txBody>
                      <a:tcPr anchor="ctr">
                        <a:blipFill>
                          <a:blip r:embed="rId3"/>
                          <a:stretch>
                            <a:fillRect l="-150577" t="-1149" r="-1155" b="-401149"/>
                          </a:stretch>
                        </a:blipFill>
                      </a:tcPr>
                    </a:tc>
                    <a:extLst>
                      <a:ext uri="{0D108BD9-81ED-4DB2-BD59-A6C34878D82A}">
                        <a16:rowId xmlns:a16="http://schemas.microsoft.com/office/drawing/2014/main" val="310238682"/>
                      </a:ext>
                    </a:extLst>
                  </a:tr>
                  <a:tr h="528772">
                    <a:tc>
                      <a:txBody>
                        <a:bodyPr/>
                        <a:lstStyle/>
                        <a:p>
                          <a:pPr algn="ctr"/>
                          <a:r>
                            <a:rPr lang="en-US" dirty="0"/>
                            <a:t>0 (Not Sold Out)</a:t>
                          </a:r>
                        </a:p>
                      </a:txBody>
                      <a:tcPr anchor="ctr"/>
                    </a:tc>
                    <a:tc>
                      <a:txBody>
                        <a:bodyPr/>
                        <a:lstStyle/>
                        <a:p>
                          <a:endParaRPr lang="en-US"/>
                        </a:p>
                      </a:txBody>
                      <a:tcPr anchor="ctr">
                        <a:blipFill>
                          <a:blip r:embed="rId3"/>
                          <a:stretch>
                            <a:fillRect l="-108307" t="-101149" r="-139936" b="-301149"/>
                          </a:stretch>
                        </a:blipFill>
                      </a:tcPr>
                    </a:tc>
                    <a:tc>
                      <a:txBody>
                        <a:bodyPr/>
                        <a:lstStyle/>
                        <a:p>
                          <a:endParaRPr lang="en-US"/>
                        </a:p>
                      </a:txBody>
                      <a:tcPr anchor="ctr">
                        <a:blipFill>
                          <a:blip r:embed="rId3"/>
                          <a:stretch>
                            <a:fillRect l="-150577" t="-101149" r="-1155" b="-301149"/>
                          </a:stretch>
                        </a:blipFill>
                      </a:tcPr>
                    </a:tc>
                    <a:extLst>
                      <a:ext uri="{0D108BD9-81ED-4DB2-BD59-A6C34878D82A}">
                        <a16:rowId xmlns:a16="http://schemas.microsoft.com/office/drawing/2014/main" val="2214153581"/>
                      </a:ext>
                    </a:extLst>
                  </a:tr>
                  <a:tr h="528772">
                    <a:tc>
                      <a:txBody>
                        <a:bodyPr/>
                        <a:lstStyle/>
                        <a:p>
                          <a:pPr algn="ctr"/>
                          <a:r>
                            <a:rPr lang="en-US" dirty="0"/>
                            <a:t>0</a:t>
                          </a:r>
                        </a:p>
                      </a:txBody>
                      <a:tcPr anchor="ctr"/>
                    </a:tc>
                    <a:tc>
                      <a:txBody>
                        <a:bodyPr/>
                        <a:lstStyle/>
                        <a:p>
                          <a:pPr algn="ctr"/>
                          <a:r>
                            <a:rPr lang="en-US" dirty="0"/>
                            <a:t>1 (Rain)</a:t>
                          </a:r>
                        </a:p>
                      </a:txBody>
                      <a:tcPr anchor="ctr"/>
                    </a:tc>
                    <a:tc>
                      <a:txBody>
                        <a:bodyPr/>
                        <a:lstStyle/>
                        <a:p>
                          <a:pPr algn="ctr"/>
                          <a:r>
                            <a:rPr lang="en-US" dirty="0"/>
                            <a:t>.15</a:t>
                          </a:r>
                        </a:p>
                      </a:txBody>
                      <a:tcPr anchor="ctr"/>
                    </a:tc>
                    <a:extLst>
                      <a:ext uri="{0D108BD9-81ED-4DB2-BD59-A6C34878D82A}">
                        <a16:rowId xmlns:a16="http://schemas.microsoft.com/office/drawing/2014/main" val="599401428"/>
                      </a:ext>
                    </a:extLst>
                  </a:tr>
                  <a:tr h="528772">
                    <a:tc>
                      <a:txBody>
                        <a:bodyPr/>
                        <a:lstStyle/>
                        <a:p>
                          <a:pPr algn="ctr"/>
                          <a:r>
                            <a:rPr lang="en-US" dirty="0"/>
                            <a:t>1 (Sold Out)</a:t>
                          </a:r>
                        </a:p>
                      </a:txBody>
                      <a:tcPr anchor="ctr"/>
                    </a:tc>
                    <a:tc>
                      <a:txBody>
                        <a:bodyPr/>
                        <a:lstStyle/>
                        <a:p>
                          <a:endParaRPr lang="en-US"/>
                        </a:p>
                      </a:txBody>
                      <a:tcPr anchor="ctr">
                        <a:blipFill>
                          <a:blip r:embed="rId3"/>
                          <a:stretch>
                            <a:fillRect l="-108307" t="-300000" r="-139936" b="-102299"/>
                          </a:stretch>
                        </a:blipFill>
                      </a:tcPr>
                    </a:tc>
                    <a:tc>
                      <a:txBody>
                        <a:bodyPr/>
                        <a:lstStyle/>
                        <a:p>
                          <a:endParaRPr lang="en-US"/>
                        </a:p>
                      </a:txBody>
                      <a:tcPr anchor="ctr">
                        <a:blipFill>
                          <a:blip r:embed="rId3"/>
                          <a:stretch>
                            <a:fillRect l="-150577" t="-300000" r="-1155" b="-102299"/>
                          </a:stretch>
                        </a:blipFill>
                      </a:tcPr>
                    </a:tc>
                    <a:extLst>
                      <a:ext uri="{0D108BD9-81ED-4DB2-BD59-A6C34878D82A}">
                        <a16:rowId xmlns:a16="http://schemas.microsoft.com/office/drawing/2014/main" val="2624809217"/>
                      </a:ext>
                    </a:extLst>
                  </a:tr>
                  <a:tr h="528772">
                    <a:tc>
                      <a:txBody>
                        <a:bodyPr/>
                        <a:lstStyle/>
                        <a:p>
                          <a:pPr algn="ctr"/>
                          <a:r>
                            <a:rPr lang="en-US" dirty="0"/>
                            <a:t>1</a:t>
                          </a:r>
                        </a:p>
                      </a:txBody>
                      <a:tcPr anchor="ctr"/>
                    </a:tc>
                    <a:tc>
                      <a:txBody>
                        <a:bodyPr/>
                        <a:lstStyle/>
                        <a:p>
                          <a:pPr algn="ctr"/>
                          <a:r>
                            <a:rPr lang="en-US" dirty="0"/>
                            <a:t>1</a:t>
                          </a:r>
                        </a:p>
                      </a:txBody>
                      <a:tcPr anchor="ctr"/>
                    </a:tc>
                    <a:tc>
                      <a:txBody>
                        <a:bodyPr/>
                        <a:lstStyle/>
                        <a:p>
                          <a:endParaRPr lang="en-US"/>
                        </a:p>
                      </a:txBody>
                      <a:tcPr anchor="ctr">
                        <a:blipFill>
                          <a:blip r:embed="rId3"/>
                          <a:stretch>
                            <a:fillRect l="-150577" t="-400000" r="-1155" b="-2299"/>
                          </a:stretch>
                        </a:blipFill>
                      </a:tcPr>
                    </a:tc>
                    <a:extLst>
                      <a:ext uri="{0D108BD9-81ED-4DB2-BD59-A6C34878D82A}">
                        <a16:rowId xmlns:a16="http://schemas.microsoft.com/office/drawing/2014/main" val="3785294604"/>
                      </a:ext>
                    </a:extLst>
                  </a:tr>
                </a:tbl>
              </a:graphicData>
            </a:graphic>
          </p:graphicFrame>
        </mc:Fallback>
      </mc:AlternateContent>
    </p:spTree>
    <p:extLst>
      <p:ext uri="{BB962C8B-B14F-4D97-AF65-F5344CB8AC3E}">
        <p14:creationId xmlns:p14="http://schemas.microsoft.com/office/powerpoint/2010/main" val="4063420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F34D-087C-4A7C-AE7D-4010BC1AC2A5}"/>
              </a:ext>
            </a:extLst>
          </p:cNvPr>
          <p:cNvSpPr>
            <a:spLocks noGrp="1"/>
          </p:cNvSpPr>
          <p:nvPr>
            <p:ph type="title"/>
          </p:nvPr>
        </p:nvSpPr>
        <p:spPr/>
        <p:txBody>
          <a:bodyPr/>
          <a:lstStyle/>
          <a:p>
            <a:r>
              <a:rPr lang="en-US" dirty="0"/>
              <a:t>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D6A8E8-5331-4461-88A2-8F629F2E5A36}"/>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𝑆𝑛𝑜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𝑀𝑜𝑛𝑑𝑎𝑦</m:t>
                            </m:r>
                          </m:sub>
                        </m:sSub>
                        <m:r>
                          <a:rPr lang="en-US" b="0" i="1" smtClean="0">
                            <a:latin typeface="Cambria Math" panose="02040503050406030204" pitchFamily="18" charset="0"/>
                          </a:rPr>
                          <m:t>,</m:t>
                        </m:r>
                        <m:r>
                          <a:rPr lang="en-US" b="0" i="1" smtClean="0">
                            <a:latin typeface="Cambria Math" panose="02040503050406030204" pitchFamily="18" charset="0"/>
                          </a:rPr>
                          <m:t>𝑆𝑛𝑜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𝑇𝑢𝑒𝑠𝑑𝑎𝑦</m:t>
                            </m:r>
                          </m:sub>
                        </m:sSub>
                        <m:r>
                          <a:rPr lang="en-US" b="0" i="1" smtClean="0">
                            <a:latin typeface="Cambria Math" panose="02040503050406030204" pitchFamily="18" charset="0"/>
                          </a:rPr>
                          <m:t>, </m:t>
                        </m:r>
                        <m:r>
                          <a:rPr lang="en-US" b="0" i="1" smtClean="0">
                            <a:latin typeface="Cambria Math" panose="02040503050406030204" pitchFamily="18" charset="0"/>
                          </a:rPr>
                          <m:t>𝑆𝑛𝑜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𝑊𝑒𝑑𝑛𝑒𝑠𝑑𝑎𝑦</m:t>
                            </m:r>
                          </m:sub>
                        </m:sSub>
                      </m:e>
                    </m:d>
                  </m:oMath>
                </a14:m>
                <a:endParaRPr lang="en-US" b="0" dirty="0"/>
              </a:p>
              <a:p>
                <a:pPr lvl="1"/>
                <a:r>
                  <a:rPr lang="en-US" dirty="0"/>
                  <a:t>Joint distribution of 3 random variables</a:t>
                </a:r>
              </a:p>
              <a:p>
                <a:pPr lvl="1"/>
                <a:endParaRPr lang="en-US" dirty="0"/>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𝑆𝑛𝑜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𝑇𝑢𝑒𝑠𝑑𝑎𝑦</m:t>
                            </m:r>
                          </m:sub>
                        </m:sSub>
                      </m:e>
                    </m:d>
                  </m:oMath>
                </a14:m>
                <a:endParaRPr lang="en-US" b="0" dirty="0"/>
              </a:p>
              <a:p>
                <a:pPr lvl="1"/>
                <a:r>
                  <a:rPr lang="en-US" dirty="0"/>
                  <a:t>Marginal distribution because it’s describing likelihood of a subset </a:t>
                </a:r>
              </a:p>
              <a:p>
                <a:pPr lvl="1"/>
                <a:endParaRPr lang="en-US" dirty="0"/>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𝑆𝑛𝑜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𝑀𝑜𝑛𝑑𝑎𝑦</m:t>
                            </m:r>
                          </m:sub>
                        </m:sSub>
                        <m:r>
                          <a:rPr lang="en-US" b="0" i="1" smtClean="0">
                            <a:latin typeface="Cambria Math" panose="02040503050406030204" pitchFamily="18" charset="0"/>
                          </a:rPr>
                          <m:t>, </m:t>
                        </m:r>
                        <m:r>
                          <a:rPr lang="en-US" b="0" i="1" smtClean="0">
                            <a:latin typeface="Cambria Math" panose="02040503050406030204" pitchFamily="18" charset="0"/>
                          </a:rPr>
                          <m:t>𝑆𝑛𝑜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𝑇𝑢𝑒𝑠𝑑𝑎𝑦</m:t>
                            </m:r>
                          </m:sub>
                        </m:sSub>
                      </m:e>
                    </m:d>
                  </m:oMath>
                </a14:m>
                <a:endParaRPr lang="en-US" b="0" dirty="0"/>
              </a:p>
              <a:p>
                <a:pPr lvl="1"/>
                <a:r>
                  <a:rPr lang="en-US" dirty="0"/>
                  <a:t>Joint distribution of 2 random variables</a:t>
                </a:r>
              </a:p>
              <a:p>
                <a:pPr lvl="1"/>
                <a:r>
                  <a:rPr lang="en-US" dirty="0"/>
                  <a:t>Marginal distribution because it’s describing likelihood of a subset </a:t>
                </a:r>
              </a:p>
              <a:p>
                <a:pPr lvl="1"/>
                <a:endParaRPr lang="en-US" b="0" dirty="0"/>
              </a:p>
              <a:p>
                <a:endParaRPr lang="en-US" dirty="0"/>
              </a:p>
            </p:txBody>
          </p:sp>
        </mc:Choice>
        <mc:Fallback xmlns="">
          <p:sp>
            <p:nvSpPr>
              <p:cNvPr id="3" name="Content Placeholder 2">
                <a:extLst>
                  <a:ext uri="{FF2B5EF4-FFF2-40B4-BE49-F238E27FC236}">
                    <a16:creationId xmlns:a16="http://schemas.microsoft.com/office/drawing/2014/main" id="{2ED6A8E8-5331-4461-88A2-8F629F2E5A3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31838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41A33-A086-4A30-A81F-C59C3162C0F8}"/>
              </a:ext>
            </a:extLst>
          </p:cNvPr>
          <p:cNvSpPr>
            <a:spLocks noGrp="1"/>
          </p:cNvSpPr>
          <p:nvPr>
            <p:ph type="title"/>
          </p:nvPr>
        </p:nvSpPr>
        <p:spPr/>
        <p:txBody>
          <a:bodyPr/>
          <a:lstStyle/>
          <a:p>
            <a:r>
              <a:rPr lang="en-US" dirty="0"/>
              <a:t>Going from Joint to Marginal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E2E4FD-146F-4BC5-BED4-CB8B94CC918D}"/>
                  </a:ext>
                </a:extLst>
              </p:cNvPr>
              <p:cNvSpPr>
                <a:spLocks noGrp="1"/>
              </p:cNvSpPr>
              <p:nvPr>
                <p:ph idx="1"/>
              </p:nvPr>
            </p:nvSpPr>
            <p:spPr/>
            <p:txBody>
              <a:bodyPr>
                <a:normAutofit/>
              </a:bodyPr>
              <a:lstStyle/>
              <a:p>
                <a:r>
                  <a:rPr lang="en-US" dirty="0"/>
                  <a:t>Sometimes, we want to know what the probability of an event is regardless of what else happens</a:t>
                </a:r>
              </a:p>
              <a:p>
                <a:endParaRPr lang="en-US" dirty="0"/>
              </a:p>
              <a:p>
                <a:r>
                  <a:rPr lang="en-US" dirty="0"/>
                  <a:t>Using our concert example, given that we know what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oMath>
                </a14:m>
                <a:r>
                  <a:rPr lang="en-US" dirty="0"/>
                  <a:t> is, we want to know what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0" smtClean="0">
                        <a:latin typeface="Cambria Math" panose="02040503050406030204" pitchFamily="18" charset="0"/>
                      </a:rPr>
                      <m:t> </m:t>
                    </m:r>
                  </m:oMath>
                </a14:m>
                <a:r>
                  <a:rPr lang="en-US" dirty="0"/>
                  <a:t>is. (The probability of a concert being sold out)  </a:t>
                </a:r>
              </a:p>
              <a:p>
                <a:endParaRPr lang="en-US" dirty="0"/>
              </a:p>
              <a:p>
                <a:r>
                  <a:rPr lang="en-US" dirty="0"/>
                  <a:t>We do this by “marginalizing” over the other dimensions of the distribution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(Whether it rained)</a:t>
                </a:r>
              </a:p>
            </p:txBody>
          </p:sp>
        </mc:Choice>
        <mc:Fallback xmlns="">
          <p:sp>
            <p:nvSpPr>
              <p:cNvPr id="3" name="Content Placeholder 2">
                <a:extLst>
                  <a:ext uri="{FF2B5EF4-FFF2-40B4-BE49-F238E27FC236}">
                    <a16:creationId xmlns:a16="http://schemas.microsoft.com/office/drawing/2014/main" id="{19E2E4FD-146F-4BC5-BED4-CB8B94CC918D}"/>
                  </a:ext>
                </a:extLst>
              </p:cNvPr>
              <p:cNvSpPr>
                <a:spLocks noGrp="1" noRot="1" noChangeAspect="1" noMove="1" noResize="1" noEditPoints="1" noAdjustHandles="1" noChangeArrowheads="1" noChangeShapeType="1" noTextEdit="1"/>
              </p:cNvSpPr>
              <p:nvPr>
                <p:ph idx="1"/>
              </p:nvPr>
            </p:nvSpPr>
            <p:spPr>
              <a:blipFill>
                <a:blip r:embed="rId2"/>
                <a:stretch>
                  <a:fillRect l="-1043" t="-2241" r="-1333"/>
                </a:stretch>
              </a:blipFill>
            </p:spPr>
            <p:txBody>
              <a:bodyPr/>
              <a:lstStyle/>
              <a:p>
                <a:r>
                  <a:rPr lang="en-US">
                    <a:noFill/>
                  </a:rPr>
                  <a:t> </a:t>
                </a:r>
              </a:p>
            </p:txBody>
          </p:sp>
        </mc:Fallback>
      </mc:AlternateContent>
    </p:spTree>
    <p:extLst>
      <p:ext uri="{BB962C8B-B14F-4D97-AF65-F5344CB8AC3E}">
        <p14:creationId xmlns:p14="http://schemas.microsoft.com/office/powerpoint/2010/main" val="282747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5CD0D65-A323-2522-FCEC-393FC3B11068}"/>
                  </a:ext>
                </a:extLst>
              </p:cNvPr>
              <p:cNvSpPr>
                <a:spLocks noGrp="1"/>
              </p:cNvSpPr>
              <p:nvPr>
                <p:ph type="title"/>
              </p:nvPr>
            </p:nvSpPr>
            <p:spPr/>
            <p:txBody>
              <a:bodyPr/>
              <a:lstStyle/>
              <a:p>
                <a:r>
                  <a:rPr lang="en-US" dirty="0"/>
                  <a:t>What is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D5CD0D65-A323-2522-FCEC-393FC3B11068}"/>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21A5AC-E736-C292-4E62-C57DF74C4372}"/>
                  </a:ext>
                </a:extLst>
              </p:cNvPr>
              <p:cNvSpPr>
                <a:spLocks noGrp="1"/>
              </p:cNvSpPr>
              <p:nvPr>
                <p:ph idx="1"/>
              </p:nvPr>
            </p:nvSpPr>
            <p:spPr/>
            <p:txBody>
              <a:bodyPr/>
              <a:lstStyle/>
              <a:p>
                <a:r>
                  <a:rPr lang="en-US" dirty="0"/>
                  <a:t>Recall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represents the random variable with possible outcomes of sold out (1) or not sold out (0)</a:t>
                </a:r>
              </a:p>
              <a:p>
                <a:endParaRPr lang="en-US" dirty="0"/>
              </a:p>
              <a:p>
                <a:r>
                  <a:rPr lang="en-US" dirty="0"/>
                  <a:t>So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represents the mapping of the outcomes to probabilities.</a:t>
                </a:r>
              </a:p>
              <a:p>
                <a:endParaRPr lang="en-US" dirty="0"/>
              </a:p>
              <a:p>
                <a:r>
                  <a:rPr lang="en-US" dirty="0"/>
                  <a:t>We need to find:</a:t>
                </a:r>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=0</m:t>
                        </m:r>
                      </m:e>
                    </m:d>
                  </m:oMath>
                </a14:m>
                <a:endParaRPr lang="en-US" b="0" dirty="0"/>
              </a:p>
              <a:p>
                <a:pPr lvl="1"/>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FE21A5AC-E736-C292-4E62-C57DF74C4372}"/>
                  </a:ext>
                </a:extLst>
              </p:cNvPr>
              <p:cNvSpPr>
                <a:spLocks noGrp="1" noRot="1" noChangeAspect="1" noMove="1" noResize="1" noEditPoints="1" noAdjustHandles="1" noChangeArrowheads="1" noChangeShapeType="1" noTextEdit="1"/>
              </p:cNvSpPr>
              <p:nvPr>
                <p:ph idx="1"/>
              </p:nvPr>
            </p:nvSpPr>
            <p:spPr>
              <a:blipFill>
                <a:blip r:embed="rId3"/>
                <a:stretch>
                  <a:fillRect l="-1043" t="-2241" r="-1681"/>
                </a:stretch>
              </a:blipFill>
            </p:spPr>
            <p:txBody>
              <a:bodyPr/>
              <a:lstStyle/>
              <a:p>
                <a:r>
                  <a:rPr lang="en-US">
                    <a:noFill/>
                  </a:rPr>
                  <a:t> </a:t>
                </a:r>
              </a:p>
            </p:txBody>
          </p:sp>
        </mc:Fallback>
      </mc:AlternateContent>
    </p:spTree>
    <p:extLst>
      <p:ext uri="{BB962C8B-B14F-4D97-AF65-F5344CB8AC3E}">
        <p14:creationId xmlns:p14="http://schemas.microsoft.com/office/powerpoint/2010/main" val="672086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41A33-A086-4A30-A81F-C59C3162C0F8}"/>
              </a:ext>
            </a:extLst>
          </p:cNvPr>
          <p:cNvSpPr>
            <a:spLocks noGrp="1"/>
          </p:cNvSpPr>
          <p:nvPr>
            <p:ph type="title"/>
          </p:nvPr>
        </p:nvSpPr>
        <p:spPr/>
        <p:txBody>
          <a:bodyPr/>
          <a:lstStyle/>
          <a:p>
            <a:r>
              <a:rPr lang="en-US" dirty="0"/>
              <a:t>Marginal Distribution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E2E4FD-146F-4BC5-BED4-CB8B94CC918D}"/>
                  </a:ext>
                </a:extLst>
              </p:cNvPr>
              <p:cNvSpPr>
                <a:spLocks noGrp="1"/>
              </p:cNvSpPr>
              <p:nvPr>
                <p:ph idx="1"/>
              </p:nvPr>
            </p:nvSpPr>
            <p:spPr>
              <a:xfrm>
                <a:off x="838200" y="1690689"/>
                <a:ext cx="4212771" cy="4486274"/>
              </a:xfrm>
            </p:spPr>
            <p:txBody>
              <a:bodyPr>
                <a:normAutofit/>
              </a:bodyPr>
              <a:lstStyle/>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m:t>
                    </m:r>
                  </m:oMath>
                </a14:m>
                <a:endParaRPr lang="en-US" b="0" dirty="0"/>
              </a:p>
              <a:p>
                <a:r>
                  <a:rPr lang="en-US" b="0" dirty="0"/>
                  <a:t>We are going to add up all the different ways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endParaRPr lang="en-US" b="0" dirty="0"/>
              </a:p>
              <a:p>
                <a:endParaRPr lang="en-US" b="0" dirty="0"/>
              </a:p>
            </p:txBody>
          </p:sp>
        </mc:Choice>
        <mc:Fallback xmlns="">
          <p:sp>
            <p:nvSpPr>
              <p:cNvPr id="3" name="Content Placeholder 2">
                <a:extLst>
                  <a:ext uri="{FF2B5EF4-FFF2-40B4-BE49-F238E27FC236}">
                    <a16:creationId xmlns:a16="http://schemas.microsoft.com/office/drawing/2014/main" id="{19E2E4FD-146F-4BC5-BED4-CB8B94CC918D}"/>
                  </a:ext>
                </a:extLst>
              </p:cNvPr>
              <p:cNvSpPr>
                <a:spLocks noGrp="1" noRot="1" noChangeAspect="1" noMove="1" noResize="1" noEditPoints="1" noAdjustHandles="1" noChangeArrowheads="1" noChangeShapeType="1" noTextEdit="1"/>
              </p:cNvSpPr>
              <p:nvPr>
                <p:ph idx="1"/>
              </p:nvPr>
            </p:nvSpPr>
            <p:spPr>
              <a:xfrm>
                <a:off x="838200" y="1690689"/>
                <a:ext cx="4212771" cy="4486274"/>
              </a:xfrm>
              <a:blipFill>
                <a:blip r:embed="rId2"/>
                <a:stretch>
                  <a:fillRect l="-2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9AD4B7F8-44C8-0419-4FD5-A29070DCCE8A}"/>
                  </a:ext>
                </a:extLst>
              </p:cNvPr>
              <p:cNvGraphicFramePr>
                <a:graphicFrameLocks noGrp="1"/>
              </p:cNvGraphicFramePr>
              <p:nvPr>
                <p:extLst>
                  <p:ext uri="{D42A27DB-BD31-4B8C-83A1-F6EECF244321}">
                    <p14:modId xmlns:p14="http://schemas.microsoft.com/office/powerpoint/2010/main" val="3256290909"/>
                  </p:ext>
                </p:extLst>
              </p:nvPr>
            </p:nvGraphicFramePr>
            <p:xfrm>
              <a:off x="5480000" y="2523678"/>
              <a:ext cx="6606250" cy="2643860"/>
            </p:xfrm>
            <a:graphic>
              <a:graphicData uri="http://schemas.openxmlformats.org/drawingml/2006/table">
                <a:tbl>
                  <a:tblPr firstRow="1" lastCol="1">
                    <a:tableStyleId>{5C22544A-7EE6-4342-B048-85BDC9FD1C3A}</a:tableStyleId>
                  </a:tblPr>
                  <a:tblGrid>
                    <a:gridCol w="2061746">
                      <a:extLst>
                        <a:ext uri="{9D8B030D-6E8A-4147-A177-3AD203B41FA5}">
                          <a16:colId xmlns:a16="http://schemas.microsoft.com/office/drawing/2014/main" val="251235863"/>
                        </a:ext>
                      </a:extLst>
                    </a:gridCol>
                    <a:gridCol w="1906438">
                      <a:extLst>
                        <a:ext uri="{9D8B030D-6E8A-4147-A177-3AD203B41FA5}">
                          <a16:colId xmlns:a16="http://schemas.microsoft.com/office/drawing/2014/main" val="2080565736"/>
                        </a:ext>
                      </a:extLst>
                    </a:gridCol>
                    <a:gridCol w="2638066">
                      <a:extLst>
                        <a:ext uri="{9D8B030D-6E8A-4147-A177-3AD203B41FA5}">
                          <a16:colId xmlns:a16="http://schemas.microsoft.com/office/drawing/2014/main" val="564520973"/>
                        </a:ext>
                      </a:extLst>
                    </a:gridCol>
                  </a:tblGrid>
                  <a:tr h="528772">
                    <a:tc>
                      <a:txBody>
                        <a:bodyPr/>
                        <a:lstStyle/>
                        <a:p>
                          <a:pPr algn="ct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dirty="0"/>
                            <a:t> (Sold Out)</a:t>
                          </a:r>
                        </a:p>
                      </a:txBody>
                      <a:tcPr anchor="ctr"/>
                    </a:tc>
                    <a:tc>
                      <a:txBody>
                        <a:bodyPr/>
                        <a:lstStyle/>
                        <a:p>
                          <a:pPr algn="ct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dirty="0"/>
                            <a:t> (Rain)</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r>
                                  <a:rPr lang="en-US" b="1" i="1" smtClean="0">
                                    <a:latin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10238682"/>
                      </a:ext>
                    </a:extLst>
                  </a:tr>
                  <a:tr h="528772">
                    <a:tc>
                      <a:txBody>
                        <a:bodyPr/>
                        <a:lstStyle/>
                        <a:p>
                          <a:pPr algn="ctr"/>
                          <a:r>
                            <a:rPr lang="en-US" dirty="0"/>
                            <a:t>0 (Not Sold Out)</a:t>
                          </a:r>
                        </a:p>
                      </a:txBody>
                      <a:tcPr anchor="ctr"/>
                    </a:tc>
                    <a:tc>
                      <a:txBody>
                        <a:bodyPr/>
                        <a:lstStyle/>
                        <a:p>
                          <a:pPr algn="ctr"/>
                          <a14:m>
                            <m:oMath xmlns:m="http://schemas.openxmlformats.org/officeDocument/2006/math">
                              <m:r>
                                <a:rPr lang="en-US" b="0" smtClean="0">
                                  <a:latin typeface="Cambria Math" panose="02040503050406030204" pitchFamily="18" charset="0"/>
                                </a:rPr>
                                <m:t>0</m:t>
                              </m:r>
                            </m:oMath>
                          </a14:m>
                          <a:r>
                            <a:rPr lang="en-US" dirty="0"/>
                            <a:t> (No Rain)</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0.05</m:t>
                                </m:r>
                              </m:oMath>
                            </m:oMathPara>
                          </a14:m>
                          <a:endParaRPr lang="en-US" dirty="0"/>
                        </a:p>
                      </a:txBody>
                      <a:tcPr anchor="ctr"/>
                    </a:tc>
                    <a:extLst>
                      <a:ext uri="{0D108BD9-81ED-4DB2-BD59-A6C34878D82A}">
                        <a16:rowId xmlns:a16="http://schemas.microsoft.com/office/drawing/2014/main" val="2214153581"/>
                      </a:ext>
                    </a:extLst>
                  </a:tr>
                  <a:tr h="528772">
                    <a:tc>
                      <a:txBody>
                        <a:bodyPr/>
                        <a:lstStyle/>
                        <a:p>
                          <a:pPr algn="ctr"/>
                          <a:r>
                            <a:rPr lang="en-US" dirty="0"/>
                            <a:t>0</a:t>
                          </a:r>
                        </a:p>
                      </a:txBody>
                      <a:tcPr anchor="ctr"/>
                    </a:tc>
                    <a:tc>
                      <a:txBody>
                        <a:bodyPr/>
                        <a:lstStyle/>
                        <a:p>
                          <a:pPr algn="ctr"/>
                          <a:r>
                            <a:rPr lang="en-US" dirty="0"/>
                            <a:t>1 (Rain)</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.15</m:t>
                                </m:r>
                              </m:oMath>
                            </m:oMathPara>
                          </a14:m>
                          <a:endParaRPr lang="en-US" dirty="0"/>
                        </a:p>
                      </a:txBody>
                      <a:tcPr anchor="ctr"/>
                    </a:tc>
                    <a:extLst>
                      <a:ext uri="{0D108BD9-81ED-4DB2-BD59-A6C34878D82A}">
                        <a16:rowId xmlns:a16="http://schemas.microsoft.com/office/drawing/2014/main" val="599401428"/>
                      </a:ext>
                    </a:extLst>
                  </a:tr>
                  <a:tr h="528772">
                    <a:tc>
                      <a:txBody>
                        <a:bodyPr/>
                        <a:lstStyle/>
                        <a:p>
                          <a:pPr algn="ctr"/>
                          <a:r>
                            <a:rPr lang="en-US" dirty="0"/>
                            <a:t>1 (Sold Out)</a:t>
                          </a:r>
                        </a:p>
                      </a:txBody>
                      <a:tcPr anchor="ctr"/>
                    </a:tc>
                    <a:tc>
                      <a:txBody>
                        <a:bodyPr/>
                        <a:lstStyle/>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0</m:t>
                                </m:r>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dirty="0" smtClean="0">
                                    <a:latin typeface="Cambria Math" panose="02040503050406030204" pitchFamily="18" charset="0"/>
                                  </a:rPr>
                                  <m:t>.</m:t>
                                </m:r>
                                <m:r>
                                  <a:rPr lang="en-US" b="0" i="0" dirty="0" smtClean="0">
                                    <a:latin typeface="Cambria Math" panose="02040503050406030204" pitchFamily="18" charset="0"/>
                                  </a:rPr>
                                  <m:t>75</m:t>
                                </m:r>
                              </m:oMath>
                            </m:oMathPara>
                          </a14:m>
                          <a:endParaRPr lang="en-US" dirty="0"/>
                        </a:p>
                      </a:txBody>
                      <a:tcPr anchor="ctr"/>
                    </a:tc>
                    <a:extLst>
                      <a:ext uri="{0D108BD9-81ED-4DB2-BD59-A6C34878D82A}">
                        <a16:rowId xmlns:a16="http://schemas.microsoft.com/office/drawing/2014/main" val="2624809217"/>
                      </a:ext>
                    </a:extLst>
                  </a:tr>
                  <a:tr h="528772">
                    <a:tc>
                      <a:txBody>
                        <a:bodyPr/>
                        <a:lstStyle/>
                        <a:p>
                          <a:pPr algn="ctr"/>
                          <a:r>
                            <a:rPr lang="en-US" dirty="0"/>
                            <a:t>1</a:t>
                          </a:r>
                        </a:p>
                      </a:txBody>
                      <a:tcPr anchor="ctr"/>
                    </a:tc>
                    <a:tc>
                      <a:txBody>
                        <a:bodyPr/>
                        <a:lstStyle/>
                        <a:p>
                          <a:pPr algn="ctr"/>
                          <a:r>
                            <a:rPr lang="en-US" dirty="0"/>
                            <a:t>1</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dirty="0" smtClean="0">
                                    <a:latin typeface="Cambria Math" panose="02040503050406030204" pitchFamily="18" charset="0"/>
                                  </a:rPr>
                                  <m:t>.05</m:t>
                                </m:r>
                              </m:oMath>
                            </m:oMathPara>
                          </a14:m>
                          <a:endParaRPr lang="en-US" dirty="0"/>
                        </a:p>
                      </a:txBody>
                      <a:tcPr anchor="ctr"/>
                    </a:tc>
                    <a:extLst>
                      <a:ext uri="{0D108BD9-81ED-4DB2-BD59-A6C34878D82A}">
                        <a16:rowId xmlns:a16="http://schemas.microsoft.com/office/drawing/2014/main" val="3785294604"/>
                      </a:ext>
                    </a:extLst>
                  </a:tr>
                </a:tbl>
              </a:graphicData>
            </a:graphic>
          </p:graphicFrame>
        </mc:Choice>
        <mc:Fallback xmlns="">
          <p:graphicFrame>
            <p:nvGraphicFramePr>
              <p:cNvPr id="4" name="Table 4">
                <a:extLst>
                  <a:ext uri="{FF2B5EF4-FFF2-40B4-BE49-F238E27FC236}">
                    <a16:creationId xmlns:a16="http://schemas.microsoft.com/office/drawing/2014/main" id="{9AD4B7F8-44C8-0419-4FD5-A29070DCCE8A}"/>
                  </a:ext>
                </a:extLst>
              </p:cNvPr>
              <p:cNvGraphicFramePr>
                <a:graphicFrameLocks noGrp="1"/>
              </p:cNvGraphicFramePr>
              <p:nvPr>
                <p:extLst>
                  <p:ext uri="{D42A27DB-BD31-4B8C-83A1-F6EECF244321}">
                    <p14:modId xmlns:p14="http://schemas.microsoft.com/office/powerpoint/2010/main" val="3256290909"/>
                  </p:ext>
                </p:extLst>
              </p:nvPr>
            </p:nvGraphicFramePr>
            <p:xfrm>
              <a:off x="5480000" y="2523678"/>
              <a:ext cx="6606250" cy="2643860"/>
            </p:xfrm>
            <a:graphic>
              <a:graphicData uri="http://schemas.openxmlformats.org/drawingml/2006/table">
                <a:tbl>
                  <a:tblPr firstRow="1" lastCol="1">
                    <a:tableStyleId>{5C22544A-7EE6-4342-B048-85BDC9FD1C3A}</a:tableStyleId>
                  </a:tblPr>
                  <a:tblGrid>
                    <a:gridCol w="2061746">
                      <a:extLst>
                        <a:ext uri="{9D8B030D-6E8A-4147-A177-3AD203B41FA5}">
                          <a16:colId xmlns:a16="http://schemas.microsoft.com/office/drawing/2014/main" val="251235863"/>
                        </a:ext>
                      </a:extLst>
                    </a:gridCol>
                    <a:gridCol w="1906438">
                      <a:extLst>
                        <a:ext uri="{9D8B030D-6E8A-4147-A177-3AD203B41FA5}">
                          <a16:colId xmlns:a16="http://schemas.microsoft.com/office/drawing/2014/main" val="2080565736"/>
                        </a:ext>
                      </a:extLst>
                    </a:gridCol>
                    <a:gridCol w="2638066">
                      <a:extLst>
                        <a:ext uri="{9D8B030D-6E8A-4147-A177-3AD203B41FA5}">
                          <a16:colId xmlns:a16="http://schemas.microsoft.com/office/drawing/2014/main" val="564520973"/>
                        </a:ext>
                      </a:extLst>
                    </a:gridCol>
                  </a:tblGrid>
                  <a:tr h="528772">
                    <a:tc>
                      <a:txBody>
                        <a:bodyPr/>
                        <a:lstStyle/>
                        <a:p>
                          <a:endParaRPr lang="en-US"/>
                        </a:p>
                      </a:txBody>
                      <a:tcPr anchor="ctr">
                        <a:blipFill>
                          <a:blip r:embed="rId3"/>
                          <a:stretch>
                            <a:fillRect l="-295" t="-1149" r="-221239" b="-402299"/>
                          </a:stretch>
                        </a:blipFill>
                      </a:tcPr>
                    </a:tc>
                    <a:tc>
                      <a:txBody>
                        <a:bodyPr/>
                        <a:lstStyle/>
                        <a:p>
                          <a:endParaRPr lang="en-US"/>
                        </a:p>
                      </a:txBody>
                      <a:tcPr anchor="ctr">
                        <a:blipFill>
                          <a:blip r:embed="rId3"/>
                          <a:stretch>
                            <a:fillRect l="-108626" t="-1149" r="-139617" b="-402299"/>
                          </a:stretch>
                        </a:blipFill>
                      </a:tcPr>
                    </a:tc>
                    <a:tc>
                      <a:txBody>
                        <a:bodyPr/>
                        <a:lstStyle/>
                        <a:p>
                          <a:endParaRPr lang="en-US"/>
                        </a:p>
                      </a:txBody>
                      <a:tcPr anchor="ctr">
                        <a:blipFill>
                          <a:blip r:embed="rId3"/>
                          <a:stretch>
                            <a:fillRect l="-150808" t="-1149" r="-924" b="-402299"/>
                          </a:stretch>
                        </a:blipFill>
                      </a:tcPr>
                    </a:tc>
                    <a:extLst>
                      <a:ext uri="{0D108BD9-81ED-4DB2-BD59-A6C34878D82A}">
                        <a16:rowId xmlns:a16="http://schemas.microsoft.com/office/drawing/2014/main" val="310238682"/>
                      </a:ext>
                    </a:extLst>
                  </a:tr>
                  <a:tr h="528772">
                    <a:tc>
                      <a:txBody>
                        <a:bodyPr/>
                        <a:lstStyle/>
                        <a:p>
                          <a:pPr algn="ctr"/>
                          <a:r>
                            <a:rPr lang="en-US" dirty="0"/>
                            <a:t>0 (Not Sold Out)</a:t>
                          </a:r>
                        </a:p>
                      </a:txBody>
                      <a:tcPr anchor="ctr"/>
                    </a:tc>
                    <a:tc>
                      <a:txBody>
                        <a:bodyPr/>
                        <a:lstStyle/>
                        <a:p>
                          <a:endParaRPr lang="en-US"/>
                        </a:p>
                      </a:txBody>
                      <a:tcPr anchor="ctr">
                        <a:blipFill>
                          <a:blip r:embed="rId3"/>
                          <a:stretch>
                            <a:fillRect l="-108626" t="-101149" r="-139617" b="-302299"/>
                          </a:stretch>
                        </a:blipFill>
                      </a:tcPr>
                    </a:tc>
                    <a:tc>
                      <a:txBody>
                        <a:bodyPr/>
                        <a:lstStyle/>
                        <a:p>
                          <a:endParaRPr lang="en-US"/>
                        </a:p>
                      </a:txBody>
                      <a:tcPr anchor="ctr">
                        <a:blipFill>
                          <a:blip r:embed="rId3"/>
                          <a:stretch>
                            <a:fillRect l="-150808" t="-101149" r="-924" b="-302299"/>
                          </a:stretch>
                        </a:blipFill>
                      </a:tcPr>
                    </a:tc>
                    <a:extLst>
                      <a:ext uri="{0D108BD9-81ED-4DB2-BD59-A6C34878D82A}">
                        <a16:rowId xmlns:a16="http://schemas.microsoft.com/office/drawing/2014/main" val="2214153581"/>
                      </a:ext>
                    </a:extLst>
                  </a:tr>
                  <a:tr h="528772">
                    <a:tc>
                      <a:txBody>
                        <a:bodyPr/>
                        <a:lstStyle/>
                        <a:p>
                          <a:pPr algn="ctr"/>
                          <a:r>
                            <a:rPr lang="en-US" dirty="0"/>
                            <a:t>0</a:t>
                          </a:r>
                        </a:p>
                      </a:txBody>
                      <a:tcPr anchor="ctr"/>
                    </a:tc>
                    <a:tc>
                      <a:txBody>
                        <a:bodyPr/>
                        <a:lstStyle/>
                        <a:p>
                          <a:pPr algn="ctr"/>
                          <a:r>
                            <a:rPr lang="en-US" dirty="0"/>
                            <a:t>1 (Rain)</a:t>
                          </a:r>
                        </a:p>
                      </a:txBody>
                      <a:tcPr anchor="ctr"/>
                    </a:tc>
                    <a:tc>
                      <a:txBody>
                        <a:bodyPr/>
                        <a:lstStyle/>
                        <a:p>
                          <a:endParaRPr lang="en-US"/>
                        </a:p>
                      </a:txBody>
                      <a:tcPr anchor="ctr">
                        <a:blipFill>
                          <a:blip r:embed="rId3"/>
                          <a:stretch>
                            <a:fillRect l="-150808" t="-201149" r="-924" b="-202299"/>
                          </a:stretch>
                        </a:blipFill>
                      </a:tcPr>
                    </a:tc>
                    <a:extLst>
                      <a:ext uri="{0D108BD9-81ED-4DB2-BD59-A6C34878D82A}">
                        <a16:rowId xmlns:a16="http://schemas.microsoft.com/office/drawing/2014/main" val="599401428"/>
                      </a:ext>
                    </a:extLst>
                  </a:tr>
                  <a:tr h="528772">
                    <a:tc>
                      <a:txBody>
                        <a:bodyPr/>
                        <a:lstStyle/>
                        <a:p>
                          <a:pPr algn="ctr"/>
                          <a:r>
                            <a:rPr lang="en-US" dirty="0"/>
                            <a:t>1 (Sold Out)</a:t>
                          </a:r>
                        </a:p>
                      </a:txBody>
                      <a:tcPr anchor="ctr"/>
                    </a:tc>
                    <a:tc>
                      <a:txBody>
                        <a:bodyPr/>
                        <a:lstStyle/>
                        <a:p>
                          <a:endParaRPr lang="en-US"/>
                        </a:p>
                      </a:txBody>
                      <a:tcPr anchor="ctr">
                        <a:blipFill>
                          <a:blip r:embed="rId3"/>
                          <a:stretch>
                            <a:fillRect l="-108626" t="-301149" r="-139617" b="-102299"/>
                          </a:stretch>
                        </a:blipFill>
                      </a:tcPr>
                    </a:tc>
                    <a:tc>
                      <a:txBody>
                        <a:bodyPr/>
                        <a:lstStyle/>
                        <a:p>
                          <a:endParaRPr lang="en-US"/>
                        </a:p>
                      </a:txBody>
                      <a:tcPr anchor="ctr">
                        <a:blipFill>
                          <a:blip r:embed="rId3"/>
                          <a:stretch>
                            <a:fillRect l="-150808" t="-301149" r="-924" b="-102299"/>
                          </a:stretch>
                        </a:blipFill>
                      </a:tcPr>
                    </a:tc>
                    <a:extLst>
                      <a:ext uri="{0D108BD9-81ED-4DB2-BD59-A6C34878D82A}">
                        <a16:rowId xmlns:a16="http://schemas.microsoft.com/office/drawing/2014/main" val="2624809217"/>
                      </a:ext>
                    </a:extLst>
                  </a:tr>
                  <a:tr h="528772">
                    <a:tc>
                      <a:txBody>
                        <a:bodyPr/>
                        <a:lstStyle/>
                        <a:p>
                          <a:pPr algn="ctr"/>
                          <a:r>
                            <a:rPr lang="en-US" dirty="0"/>
                            <a:t>1</a:t>
                          </a:r>
                        </a:p>
                      </a:txBody>
                      <a:tcPr anchor="ctr"/>
                    </a:tc>
                    <a:tc>
                      <a:txBody>
                        <a:bodyPr/>
                        <a:lstStyle/>
                        <a:p>
                          <a:pPr algn="ctr"/>
                          <a:r>
                            <a:rPr lang="en-US" dirty="0"/>
                            <a:t>1</a:t>
                          </a:r>
                        </a:p>
                      </a:txBody>
                      <a:tcPr anchor="ctr"/>
                    </a:tc>
                    <a:tc>
                      <a:txBody>
                        <a:bodyPr/>
                        <a:lstStyle/>
                        <a:p>
                          <a:endParaRPr lang="en-US"/>
                        </a:p>
                      </a:txBody>
                      <a:tcPr anchor="ctr">
                        <a:blipFill>
                          <a:blip r:embed="rId3"/>
                          <a:stretch>
                            <a:fillRect l="-150808" t="-401149" r="-924" b="-2299"/>
                          </a:stretch>
                        </a:blipFill>
                      </a:tcPr>
                    </a:tc>
                    <a:extLst>
                      <a:ext uri="{0D108BD9-81ED-4DB2-BD59-A6C34878D82A}">
                        <a16:rowId xmlns:a16="http://schemas.microsoft.com/office/drawing/2014/main" val="3785294604"/>
                      </a:ext>
                    </a:extLst>
                  </a:tr>
                </a:tbl>
              </a:graphicData>
            </a:graphic>
          </p:graphicFrame>
        </mc:Fallback>
      </mc:AlternateContent>
    </p:spTree>
    <p:extLst>
      <p:ext uri="{BB962C8B-B14F-4D97-AF65-F5344CB8AC3E}">
        <p14:creationId xmlns:p14="http://schemas.microsoft.com/office/powerpoint/2010/main" val="2825384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41A33-A086-4A30-A81F-C59C3162C0F8}"/>
              </a:ext>
            </a:extLst>
          </p:cNvPr>
          <p:cNvSpPr>
            <a:spLocks noGrp="1"/>
          </p:cNvSpPr>
          <p:nvPr>
            <p:ph type="title"/>
          </p:nvPr>
        </p:nvSpPr>
        <p:spPr/>
        <p:txBody>
          <a:bodyPr/>
          <a:lstStyle/>
          <a:p>
            <a:r>
              <a:rPr lang="en-US" dirty="0"/>
              <a:t>Marginal Distribution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E2E4FD-146F-4BC5-BED4-CB8B94CC918D}"/>
                  </a:ext>
                </a:extLst>
              </p:cNvPr>
              <p:cNvSpPr>
                <a:spLocks noGrp="1"/>
              </p:cNvSpPr>
              <p:nvPr>
                <p:ph idx="1"/>
              </p:nvPr>
            </p:nvSpPr>
            <p:spPr>
              <a:xfrm>
                <a:off x="1511060" y="4735814"/>
                <a:ext cx="9927566" cy="4486274"/>
              </a:xfrm>
            </p:spPr>
            <p:txBody>
              <a:bodyPr>
                <a:normAutofit/>
              </a:bodyPr>
              <a:lstStyle/>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0</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1</m:t>
                        </m:r>
                      </m:e>
                    </m:d>
                  </m:oMath>
                </a14:m>
                <a:endParaRPr lang="en-US" dirty="0"/>
              </a:p>
              <a:p>
                <a:endParaRPr lang="en-US" b="0" dirty="0"/>
              </a:p>
              <a:p>
                <a:endParaRPr lang="en-US" b="0" dirty="0"/>
              </a:p>
            </p:txBody>
          </p:sp>
        </mc:Choice>
        <mc:Fallback xmlns="">
          <p:sp>
            <p:nvSpPr>
              <p:cNvPr id="3" name="Content Placeholder 2">
                <a:extLst>
                  <a:ext uri="{FF2B5EF4-FFF2-40B4-BE49-F238E27FC236}">
                    <a16:creationId xmlns:a16="http://schemas.microsoft.com/office/drawing/2014/main" id="{19E2E4FD-146F-4BC5-BED4-CB8B94CC918D}"/>
                  </a:ext>
                </a:extLst>
              </p:cNvPr>
              <p:cNvSpPr>
                <a:spLocks noGrp="1" noRot="1" noChangeAspect="1" noMove="1" noResize="1" noEditPoints="1" noAdjustHandles="1" noChangeArrowheads="1" noChangeShapeType="1" noTextEdit="1"/>
              </p:cNvSpPr>
              <p:nvPr>
                <p:ph idx="1"/>
              </p:nvPr>
            </p:nvSpPr>
            <p:spPr>
              <a:xfrm>
                <a:off x="1511060" y="4735814"/>
                <a:ext cx="9927566" cy="4486274"/>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9AD4B7F8-44C8-0419-4FD5-A29070DCCE8A}"/>
                  </a:ext>
                </a:extLst>
              </p:cNvPr>
              <p:cNvGraphicFramePr>
                <a:graphicFrameLocks noGrp="1"/>
              </p:cNvGraphicFramePr>
              <p:nvPr>
                <p:extLst>
                  <p:ext uri="{D42A27DB-BD31-4B8C-83A1-F6EECF244321}">
                    <p14:modId xmlns:p14="http://schemas.microsoft.com/office/powerpoint/2010/main" val="762822998"/>
                  </p:ext>
                </p:extLst>
              </p:nvPr>
            </p:nvGraphicFramePr>
            <p:xfrm>
              <a:off x="2469381" y="1690688"/>
              <a:ext cx="6606250" cy="2643860"/>
            </p:xfrm>
            <a:graphic>
              <a:graphicData uri="http://schemas.openxmlformats.org/drawingml/2006/table">
                <a:tbl>
                  <a:tblPr firstRow="1" lastCol="1">
                    <a:tableStyleId>{5C22544A-7EE6-4342-B048-85BDC9FD1C3A}</a:tableStyleId>
                  </a:tblPr>
                  <a:tblGrid>
                    <a:gridCol w="2061746">
                      <a:extLst>
                        <a:ext uri="{9D8B030D-6E8A-4147-A177-3AD203B41FA5}">
                          <a16:colId xmlns:a16="http://schemas.microsoft.com/office/drawing/2014/main" val="251235863"/>
                        </a:ext>
                      </a:extLst>
                    </a:gridCol>
                    <a:gridCol w="1906438">
                      <a:extLst>
                        <a:ext uri="{9D8B030D-6E8A-4147-A177-3AD203B41FA5}">
                          <a16:colId xmlns:a16="http://schemas.microsoft.com/office/drawing/2014/main" val="2080565736"/>
                        </a:ext>
                      </a:extLst>
                    </a:gridCol>
                    <a:gridCol w="2638066">
                      <a:extLst>
                        <a:ext uri="{9D8B030D-6E8A-4147-A177-3AD203B41FA5}">
                          <a16:colId xmlns:a16="http://schemas.microsoft.com/office/drawing/2014/main" val="564520973"/>
                        </a:ext>
                      </a:extLst>
                    </a:gridCol>
                  </a:tblGrid>
                  <a:tr h="528772">
                    <a:tc>
                      <a:txBody>
                        <a:bodyPr/>
                        <a:lstStyle/>
                        <a:p>
                          <a:pPr algn="ct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dirty="0"/>
                            <a:t> (Sold Out)</a:t>
                          </a:r>
                        </a:p>
                      </a:txBody>
                      <a:tcPr anchor="ctr"/>
                    </a:tc>
                    <a:tc>
                      <a:txBody>
                        <a:bodyPr/>
                        <a:lstStyle/>
                        <a:p>
                          <a:pPr algn="ct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dirty="0"/>
                            <a:t> (Rain)</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r>
                                  <a:rPr lang="en-US" b="1" i="1" smtClean="0">
                                    <a:latin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10238682"/>
                      </a:ext>
                    </a:extLst>
                  </a:tr>
                  <a:tr h="528772">
                    <a:tc>
                      <a:txBody>
                        <a:bodyPr/>
                        <a:lstStyle/>
                        <a:p>
                          <a:pPr algn="ctr"/>
                          <a:r>
                            <a:rPr lang="en-US" dirty="0"/>
                            <a:t>0 (Not Sold Out)</a:t>
                          </a:r>
                        </a:p>
                      </a:txBody>
                      <a:tcPr anchor="ctr"/>
                    </a:tc>
                    <a:tc>
                      <a:txBody>
                        <a:bodyPr/>
                        <a:lstStyle/>
                        <a:p>
                          <a:pPr algn="ctr"/>
                          <a14:m>
                            <m:oMath xmlns:m="http://schemas.openxmlformats.org/officeDocument/2006/math">
                              <m:r>
                                <a:rPr lang="en-US" b="0" smtClean="0">
                                  <a:latin typeface="Cambria Math" panose="02040503050406030204" pitchFamily="18" charset="0"/>
                                </a:rPr>
                                <m:t>0</m:t>
                              </m:r>
                            </m:oMath>
                          </a14:m>
                          <a:r>
                            <a:rPr lang="en-US" dirty="0"/>
                            <a:t> (No Rain)</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0.05</m:t>
                                </m:r>
                              </m:oMath>
                            </m:oMathPara>
                          </a14:m>
                          <a:endParaRPr lang="en-US" dirty="0"/>
                        </a:p>
                      </a:txBody>
                      <a:tcPr anchor="ctr"/>
                    </a:tc>
                    <a:extLst>
                      <a:ext uri="{0D108BD9-81ED-4DB2-BD59-A6C34878D82A}">
                        <a16:rowId xmlns:a16="http://schemas.microsoft.com/office/drawing/2014/main" val="2214153581"/>
                      </a:ext>
                    </a:extLst>
                  </a:tr>
                  <a:tr h="528772">
                    <a:tc>
                      <a:txBody>
                        <a:bodyPr/>
                        <a:lstStyle/>
                        <a:p>
                          <a:pPr algn="ctr"/>
                          <a:r>
                            <a:rPr lang="en-US" dirty="0"/>
                            <a:t>0</a:t>
                          </a:r>
                        </a:p>
                      </a:txBody>
                      <a:tcPr anchor="ctr"/>
                    </a:tc>
                    <a:tc>
                      <a:txBody>
                        <a:bodyPr/>
                        <a:lstStyle/>
                        <a:p>
                          <a:pPr algn="ctr"/>
                          <a:r>
                            <a:rPr lang="en-US" dirty="0"/>
                            <a:t>1 (Rain)</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.15</m:t>
                                </m:r>
                              </m:oMath>
                            </m:oMathPara>
                          </a14:m>
                          <a:endParaRPr lang="en-US" b="0" dirty="0"/>
                        </a:p>
                      </a:txBody>
                      <a:tcPr anchor="ctr"/>
                    </a:tc>
                    <a:extLst>
                      <a:ext uri="{0D108BD9-81ED-4DB2-BD59-A6C34878D82A}">
                        <a16:rowId xmlns:a16="http://schemas.microsoft.com/office/drawing/2014/main" val="599401428"/>
                      </a:ext>
                    </a:extLst>
                  </a:tr>
                  <a:tr h="528772">
                    <a:tc>
                      <a:txBody>
                        <a:bodyPr/>
                        <a:lstStyle/>
                        <a:p>
                          <a:pPr algn="ctr"/>
                          <a:r>
                            <a:rPr lang="en-US" dirty="0"/>
                            <a:t>1 (Sold Out)</a:t>
                          </a:r>
                        </a:p>
                      </a:txBody>
                      <a:tcPr anchor="ctr"/>
                    </a:tc>
                    <a:tc>
                      <a:txBody>
                        <a:bodyPr/>
                        <a:lstStyle/>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0</m:t>
                                </m:r>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dirty="0" smtClean="0">
                                    <a:latin typeface="Cambria Math" panose="02040503050406030204" pitchFamily="18" charset="0"/>
                                  </a:rPr>
                                  <m:t>.</m:t>
                                </m:r>
                                <m:r>
                                  <a:rPr lang="en-US" b="0" i="0" dirty="0" smtClean="0">
                                    <a:latin typeface="Cambria Math" panose="02040503050406030204" pitchFamily="18" charset="0"/>
                                  </a:rPr>
                                  <m:t>75</m:t>
                                </m:r>
                              </m:oMath>
                            </m:oMathPara>
                          </a14:m>
                          <a:endParaRPr lang="en-US" dirty="0"/>
                        </a:p>
                      </a:txBody>
                      <a:tcPr anchor="ctr"/>
                    </a:tc>
                    <a:extLst>
                      <a:ext uri="{0D108BD9-81ED-4DB2-BD59-A6C34878D82A}">
                        <a16:rowId xmlns:a16="http://schemas.microsoft.com/office/drawing/2014/main" val="2624809217"/>
                      </a:ext>
                    </a:extLst>
                  </a:tr>
                  <a:tr h="528772">
                    <a:tc>
                      <a:txBody>
                        <a:bodyPr/>
                        <a:lstStyle/>
                        <a:p>
                          <a:pPr algn="ctr"/>
                          <a:r>
                            <a:rPr lang="en-US" dirty="0"/>
                            <a:t>1</a:t>
                          </a:r>
                        </a:p>
                      </a:txBody>
                      <a:tcPr anchor="ctr"/>
                    </a:tc>
                    <a:tc>
                      <a:txBody>
                        <a:bodyPr/>
                        <a:lstStyle/>
                        <a:p>
                          <a:pPr algn="ctr"/>
                          <a:r>
                            <a:rPr lang="en-US" dirty="0"/>
                            <a:t>1</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dirty="0" smtClean="0">
                                    <a:latin typeface="Cambria Math" panose="02040503050406030204" pitchFamily="18" charset="0"/>
                                  </a:rPr>
                                  <m:t>.05</m:t>
                                </m:r>
                              </m:oMath>
                            </m:oMathPara>
                          </a14:m>
                          <a:endParaRPr lang="en-US" dirty="0"/>
                        </a:p>
                      </a:txBody>
                      <a:tcPr anchor="ctr"/>
                    </a:tc>
                    <a:extLst>
                      <a:ext uri="{0D108BD9-81ED-4DB2-BD59-A6C34878D82A}">
                        <a16:rowId xmlns:a16="http://schemas.microsoft.com/office/drawing/2014/main" val="3785294604"/>
                      </a:ext>
                    </a:extLst>
                  </a:tr>
                </a:tbl>
              </a:graphicData>
            </a:graphic>
          </p:graphicFrame>
        </mc:Choice>
        <mc:Fallback xmlns="">
          <p:graphicFrame>
            <p:nvGraphicFramePr>
              <p:cNvPr id="4" name="Table 4">
                <a:extLst>
                  <a:ext uri="{FF2B5EF4-FFF2-40B4-BE49-F238E27FC236}">
                    <a16:creationId xmlns:a16="http://schemas.microsoft.com/office/drawing/2014/main" id="{9AD4B7F8-44C8-0419-4FD5-A29070DCCE8A}"/>
                  </a:ext>
                </a:extLst>
              </p:cNvPr>
              <p:cNvGraphicFramePr>
                <a:graphicFrameLocks noGrp="1"/>
              </p:cNvGraphicFramePr>
              <p:nvPr>
                <p:extLst>
                  <p:ext uri="{D42A27DB-BD31-4B8C-83A1-F6EECF244321}">
                    <p14:modId xmlns:p14="http://schemas.microsoft.com/office/powerpoint/2010/main" val="762822998"/>
                  </p:ext>
                </p:extLst>
              </p:nvPr>
            </p:nvGraphicFramePr>
            <p:xfrm>
              <a:off x="2469381" y="1690688"/>
              <a:ext cx="6606250" cy="2643860"/>
            </p:xfrm>
            <a:graphic>
              <a:graphicData uri="http://schemas.openxmlformats.org/drawingml/2006/table">
                <a:tbl>
                  <a:tblPr firstRow="1" lastCol="1">
                    <a:tableStyleId>{5C22544A-7EE6-4342-B048-85BDC9FD1C3A}</a:tableStyleId>
                  </a:tblPr>
                  <a:tblGrid>
                    <a:gridCol w="2061746">
                      <a:extLst>
                        <a:ext uri="{9D8B030D-6E8A-4147-A177-3AD203B41FA5}">
                          <a16:colId xmlns:a16="http://schemas.microsoft.com/office/drawing/2014/main" val="251235863"/>
                        </a:ext>
                      </a:extLst>
                    </a:gridCol>
                    <a:gridCol w="1906438">
                      <a:extLst>
                        <a:ext uri="{9D8B030D-6E8A-4147-A177-3AD203B41FA5}">
                          <a16:colId xmlns:a16="http://schemas.microsoft.com/office/drawing/2014/main" val="2080565736"/>
                        </a:ext>
                      </a:extLst>
                    </a:gridCol>
                    <a:gridCol w="2638066">
                      <a:extLst>
                        <a:ext uri="{9D8B030D-6E8A-4147-A177-3AD203B41FA5}">
                          <a16:colId xmlns:a16="http://schemas.microsoft.com/office/drawing/2014/main" val="564520973"/>
                        </a:ext>
                      </a:extLst>
                    </a:gridCol>
                  </a:tblGrid>
                  <a:tr h="528772">
                    <a:tc>
                      <a:txBody>
                        <a:bodyPr/>
                        <a:lstStyle/>
                        <a:p>
                          <a:endParaRPr lang="en-US"/>
                        </a:p>
                      </a:txBody>
                      <a:tcPr anchor="ctr">
                        <a:blipFill>
                          <a:blip r:embed="rId3"/>
                          <a:stretch>
                            <a:fillRect l="-296" t="-1149" r="-221893" b="-402299"/>
                          </a:stretch>
                        </a:blipFill>
                      </a:tcPr>
                    </a:tc>
                    <a:tc>
                      <a:txBody>
                        <a:bodyPr/>
                        <a:lstStyle/>
                        <a:p>
                          <a:endParaRPr lang="en-US"/>
                        </a:p>
                      </a:txBody>
                      <a:tcPr anchor="ctr">
                        <a:blipFill>
                          <a:blip r:embed="rId3"/>
                          <a:stretch>
                            <a:fillRect l="-108307" t="-1149" r="-139617" b="-402299"/>
                          </a:stretch>
                        </a:blipFill>
                      </a:tcPr>
                    </a:tc>
                    <a:tc>
                      <a:txBody>
                        <a:bodyPr/>
                        <a:lstStyle/>
                        <a:p>
                          <a:endParaRPr lang="en-US"/>
                        </a:p>
                      </a:txBody>
                      <a:tcPr anchor="ctr">
                        <a:blipFill>
                          <a:blip r:embed="rId3"/>
                          <a:stretch>
                            <a:fillRect l="-150577" t="-1149" r="-924" b="-402299"/>
                          </a:stretch>
                        </a:blipFill>
                      </a:tcPr>
                    </a:tc>
                    <a:extLst>
                      <a:ext uri="{0D108BD9-81ED-4DB2-BD59-A6C34878D82A}">
                        <a16:rowId xmlns:a16="http://schemas.microsoft.com/office/drawing/2014/main" val="310238682"/>
                      </a:ext>
                    </a:extLst>
                  </a:tr>
                  <a:tr h="528772">
                    <a:tc>
                      <a:txBody>
                        <a:bodyPr/>
                        <a:lstStyle/>
                        <a:p>
                          <a:pPr algn="ctr"/>
                          <a:r>
                            <a:rPr lang="en-US" dirty="0"/>
                            <a:t>0 (Not Sold Out)</a:t>
                          </a:r>
                        </a:p>
                      </a:txBody>
                      <a:tcPr anchor="ctr"/>
                    </a:tc>
                    <a:tc>
                      <a:txBody>
                        <a:bodyPr/>
                        <a:lstStyle/>
                        <a:p>
                          <a:endParaRPr lang="en-US"/>
                        </a:p>
                      </a:txBody>
                      <a:tcPr anchor="ctr">
                        <a:blipFill>
                          <a:blip r:embed="rId3"/>
                          <a:stretch>
                            <a:fillRect l="-108307" t="-101149" r="-139617" b="-302299"/>
                          </a:stretch>
                        </a:blipFill>
                      </a:tcPr>
                    </a:tc>
                    <a:tc>
                      <a:txBody>
                        <a:bodyPr/>
                        <a:lstStyle/>
                        <a:p>
                          <a:endParaRPr lang="en-US"/>
                        </a:p>
                      </a:txBody>
                      <a:tcPr anchor="ctr">
                        <a:blipFill>
                          <a:blip r:embed="rId3"/>
                          <a:stretch>
                            <a:fillRect l="-150577" t="-101149" r="-924" b="-302299"/>
                          </a:stretch>
                        </a:blipFill>
                      </a:tcPr>
                    </a:tc>
                    <a:extLst>
                      <a:ext uri="{0D108BD9-81ED-4DB2-BD59-A6C34878D82A}">
                        <a16:rowId xmlns:a16="http://schemas.microsoft.com/office/drawing/2014/main" val="2214153581"/>
                      </a:ext>
                    </a:extLst>
                  </a:tr>
                  <a:tr h="528772">
                    <a:tc>
                      <a:txBody>
                        <a:bodyPr/>
                        <a:lstStyle/>
                        <a:p>
                          <a:pPr algn="ctr"/>
                          <a:r>
                            <a:rPr lang="en-US" dirty="0"/>
                            <a:t>0</a:t>
                          </a:r>
                        </a:p>
                      </a:txBody>
                      <a:tcPr anchor="ctr"/>
                    </a:tc>
                    <a:tc>
                      <a:txBody>
                        <a:bodyPr/>
                        <a:lstStyle/>
                        <a:p>
                          <a:pPr algn="ctr"/>
                          <a:r>
                            <a:rPr lang="en-US" dirty="0"/>
                            <a:t>1 (Rain)</a:t>
                          </a:r>
                        </a:p>
                      </a:txBody>
                      <a:tcPr anchor="ctr"/>
                    </a:tc>
                    <a:tc>
                      <a:txBody>
                        <a:bodyPr/>
                        <a:lstStyle/>
                        <a:p>
                          <a:endParaRPr lang="en-US"/>
                        </a:p>
                      </a:txBody>
                      <a:tcPr anchor="ctr">
                        <a:blipFill>
                          <a:blip r:embed="rId3"/>
                          <a:stretch>
                            <a:fillRect l="-150577" t="-201149" r="-924" b="-202299"/>
                          </a:stretch>
                        </a:blipFill>
                      </a:tcPr>
                    </a:tc>
                    <a:extLst>
                      <a:ext uri="{0D108BD9-81ED-4DB2-BD59-A6C34878D82A}">
                        <a16:rowId xmlns:a16="http://schemas.microsoft.com/office/drawing/2014/main" val="599401428"/>
                      </a:ext>
                    </a:extLst>
                  </a:tr>
                  <a:tr h="528772">
                    <a:tc>
                      <a:txBody>
                        <a:bodyPr/>
                        <a:lstStyle/>
                        <a:p>
                          <a:pPr algn="ctr"/>
                          <a:r>
                            <a:rPr lang="en-US" dirty="0"/>
                            <a:t>1 (Sold Out)</a:t>
                          </a:r>
                        </a:p>
                      </a:txBody>
                      <a:tcPr anchor="ctr"/>
                    </a:tc>
                    <a:tc>
                      <a:txBody>
                        <a:bodyPr/>
                        <a:lstStyle/>
                        <a:p>
                          <a:endParaRPr lang="en-US"/>
                        </a:p>
                      </a:txBody>
                      <a:tcPr anchor="ctr">
                        <a:blipFill>
                          <a:blip r:embed="rId3"/>
                          <a:stretch>
                            <a:fillRect l="-108307" t="-301149" r="-139617" b="-102299"/>
                          </a:stretch>
                        </a:blipFill>
                      </a:tcPr>
                    </a:tc>
                    <a:tc>
                      <a:txBody>
                        <a:bodyPr/>
                        <a:lstStyle/>
                        <a:p>
                          <a:endParaRPr lang="en-US"/>
                        </a:p>
                      </a:txBody>
                      <a:tcPr anchor="ctr">
                        <a:blipFill>
                          <a:blip r:embed="rId3"/>
                          <a:stretch>
                            <a:fillRect l="-150577" t="-301149" r="-924" b="-102299"/>
                          </a:stretch>
                        </a:blipFill>
                      </a:tcPr>
                    </a:tc>
                    <a:extLst>
                      <a:ext uri="{0D108BD9-81ED-4DB2-BD59-A6C34878D82A}">
                        <a16:rowId xmlns:a16="http://schemas.microsoft.com/office/drawing/2014/main" val="2624809217"/>
                      </a:ext>
                    </a:extLst>
                  </a:tr>
                  <a:tr h="528772">
                    <a:tc>
                      <a:txBody>
                        <a:bodyPr/>
                        <a:lstStyle/>
                        <a:p>
                          <a:pPr algn="ctr"/>
                          <a:r>
                            <a:rPr lang="en-US" dirty="0"/>
                            <a:t>1</a:t>
                          </a:r>
                        </a:p>
                      </a:txBody>
                      <a:tcPr anchor="ctr"/>
                    </a:tc>
                    <a:tc>
                      <a:txBody>
                        <a:bodyPr/>
                        <a:lstStyle/>
                        <a:p>
                          <a:pPr algn="ctr"/>
                          <a:r>
                            <a:rPr lang="en-US" dirty="0"/>
                            <a:t>1</a:t>
                          </a:r>
                        </a:p>
                      </a:txBody>
                      <a:tcPr anchor="ctr"/>
                    </a:tc>
                    <a:tc>
                      <a:txBody>
                        <a:bodyPr/>
                        <a:lstStyle/>
                        <a:p>
                          <a:endParaRPr lang="en-US"/>
                        </a:p>
                      </a:txBody>
                      <a:tcPr anchor="ctr">
                        <a:blipFill>
                          <a:blip r:embed="rId3"/>
                          <a:stretch>
                            <a:fillRect l="-150577" t="-401149" r="-924" b="-2299"/>
                          </a:stretch>
                        </a:blipFill>
                      </a:tcPr>
                    </a:tc>
                    <a:extLst>
                      <a:ext uri="{0D108BD9-81ED-4DB2-BD59-A6C34878D82A}">
                        <a16:rowId xmlns:a16="http://schemas.microsoft.com/office/drawing/2014/main" val="3785294604"/>
                      </a:ext>
                    </a:extLst>
                  </a:tr>
                </a:tbl>
              </a:graphicData>
            </a:graphic>
          </p:graphicFrame>
        </mc:Fallback>
      </mc:AlternateContent>
    </p:spTree>
    <p:extLst>
      <p:ext uri="{BB962C8B-B14F-4D97-AF65-F5344CB8AC3E}">
        <p14:creationId xmlns:p14="http://schemas.microsoft.com/office/powerpoint/2010/main" val="3006600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065C8-1693-43A9-AB80-B5ABD2BCBCC2}"/>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A04CF1-E136-078E-5F36-76196EFE37C2}"/>
                  </a:ext>
                </a:extLst>
              </p:cNvPr>
              <p:cNvSpPr>
                <a:spLocks noGrp="1"/>
              </p:cNvSpPr>
              <p:nvPr>
                <p:ph idx="1"/>
              </p:nvPr>
            </p:nvSpPr>
            <p:spPr>
              <a:xfrm>
                <a:off x="838200" y="1825625"/>
                <a:ext cx="5924909" cy="4351338"/>
              </a:xfrm>
            </p:spPr>
            <p:txBody>
              <a:bodyPr/>
              <a:lstStyle/>
              <a:p>
                <a:r>
                  <a:rPr lang="en-US" dirty="0"/>
                  <a:t>Drawing 4 kings from a stack of cards</a:t>
                </a:r>
              </a:p>
              <a:p>
                <a:endParaRPr lang="en-US" dirty="0"/>
              </a:p>
              <a:p>
                <a14:m>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4 </m:t>
                        </m:r>
                        <m:r>
                          <a:rPr lang="en-US" i="1" dirty="0" smtClean="0">
                            <a:latin typeface="Cambria Math" panose="02040503050406030204" pitchFamily="18" charset="0"/>
                          </a:rPr>
                          <m:t>𝑘𝑖𝑛𝑔𝑠</m:t>
                        </m:r>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𝑁𝑢𝑚𝑏𝑒𝑟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𝑘𝑖𝑛𝑔𝑠</m:t>
                        </m:r>
                      </m:num>
                      <m:den>
                        <m:r>
                          <a:rPr lang="en-US" b="0" i="1" dirty="0" smtClean="0">
                            <a:latin typeface="Cambria Math" panose="02040503050406030204" pitchFamily="18" charset="0"/>
                          </a:rPr>
                          <m:t>𝑁𝑢𝑚𝑏𝑒𝑟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𝑐𝑎𝑟𝑑𝑠</m:t>
                        </m:r>
                      </m:den>
                    </m:f>
                  </m:oMath>
                </a14:m>
                <a:endParaRPr lang="en-US" dirty="0"/>
              </a:p>
              <a:p>
                <a:endParaRPr lang="en-US" dirty="0"/>
              </a:p>
              <a:p>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52</m:t>
                        </m:r>
                      </m:den>
                    </m:f>
                  </m:oMath>
                </a14:m>
                <a:endParaRPr lang="en-US" dirty="0"/>
              </a:p>
            </p:txBody>
          </p:sp>
        </mc:Choice>
        <mc:Fallback xmlns="">
          <p:sp>
            <p:nvSpPr>
              <p:cNvPr id="3" name="Content Placeholder 2">
                <a:extLst>
                  <a:ext uri="{FF2B5EF4-FFF2-40B4-BE49-F238E27FC236}">
                    <a16:creationId xmlns:a16="http://schemas.microsoft.com/office/drawing/2014/main" id="{ECA04CF1-E136-078E-5F36-76196EFE37C2}"/>
                  </a:ext>
                </a:extLst>
              </p:cNvPr>
              <p:cNvSpPr>
                <a:spLocks noGrp="1" noRot="1" noChangeAspect="1" noMove="1" noResize="1" noEditPoints="1" noAdjustHandles="1" noChangeArrowheads="1" noChangeShapeType="1" noTextEdit="1"/>
              </p:cNvSpPr>
              <p:nvPr>
                <p:ph idx="1"/>
              </p:nvPr>
            </p:nvSpPr>
            <p:spPr>
              <a:xfrm>
                <a:off x="838200" y="1825625"/>
                <a:ext cx="5924909" cy="4351338"/>
              </a:xfrm>
              <a:blipFill>
                <a:blip r:embed="rId2"/>
                <a:stretch>
                  <a:fillRect l="-1854" t="-238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AAFCDC9-71A9-D9BC-D6E7-84F8B51E3EFF}"/>
              </a:ext>
            </a:extLst>
          </p:cNvPr>
          <p:cNvPicPr>
            <a:picLocks noChangeAspect="1"/>
          </p:cNvPicPr>
          <p:nvPr/>
        </p:nvPicPr>
        <p:blipFill>
          <a:blip r:embed="rId3"/>
          <a:stretch>
            <a:fillRect/>
          </a:stretch>
        </p:blipFill>
        <p:spPr>
          <a:xfrm>
            <a:off x="6830169" y="-49780"/>
            <a:ext cx="5372717" cy="6907779"/>
          </a:xfrm>
          <a:prstGeom prst="rect">
            <a:avLst/>
          </a:prstGeom>
        </p:spPr>
      </p:pic>
    </p:spTree>
    <p:extLst>
      <p:ext uri="{BB962C8B-B14F-4D97-AF65-F5344CB8AC3E}">
        <p14:creationId xmlns:p14="http://schemas.microsoft.com/office/powerpoint/2010/main" val="14198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41A33-A086-4A30-A81F-C59C3162C0F8}"/>
              </a:ext>
            </a:extLst>
          </p:cNvPr>
          <p:cNvSpPr>
            <a:spLocks noGrp="1"/>
          </p:cNvSpPr>
          <p:nvPr>
            <p:ph type="title"/>
          </p:nvPr>
        </p:nvSpPr>
        <p:spPr/>
        <p:txBody>
          <a:bodyPr/>
          <a:lstStyle/>
          <a:p>
            <a:r>
              <a:rPr lang="en-US" dirty="0"/>
              <a:t>Marginal Distribution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E2E4FD-146F-4BC5-BED4-CB8B94CC918D}"/>
                  </a:ext>
                </a:extLst>
              </p:cNvPr>
              <p:cNvSpPr>
                <a:spLocks noGrp="1"/>
              </p:cNvSpPr>
              <p:nvPr>
                <p:ph idx="1"/>
              </p:nvPr>
            </p:nvSpPr>
            <p:spPr>
              <a:xfrm>
                <a:off x="1511060" y="4735814"/>
                <a:ext cx="9927566" cy="4486274"/>
              </a:xfrm>
            </p:spPr>
            <p:txBody>
              <a:bodyPr>
                <a:normAutofit/>
              </a:bodyPr>
              <a:lstStyle/>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0</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1</m:t>
                        </m:r>
                      </m:e>
                    </m:d>
                  </m:oMath>
                </a14:m>
                <a:endParaRPr lang="en-US" b="0" dirty="0"/>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i="1">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75</m:t>
                    </m:r>
                    <m:r>
                      <a:rPr lang="en-US" i="1">
                        <a:latin typeface="Cambria Math" panose="02040503050406030204" pitchFamily="18" charset="0"/>
                      </a:rPr>
                      <m:t>+</m:t>
                    </m:r>
                    <m:r>
                      <a:rPr lang="en-US" b="0" i="1" smtClean="0">
                        <a:latin typeface="Cambria Math" panose="02040503050406030204" pitchFamily="18" charset="0"/>
                      </a:rPr>
                      <m:t>.05=0.80</m:t>
                    </m:r>
                  </m:oMath>
                </a14:m>
                <a:endParaRPr lang="en-US" dirty="0"/>
              </a:p>
              <a:p>
                <a:endParaRPr lang="en-US" dirty="0"/>
              </a:p>
              <a:p>
                <a:endParaRPr lang="en-US" b="0" dirty="0"/>
              </a:p>
              <a:p>
                <a:endParaRPr lang="en-US" b="0" dirty="0"/>
              </a:p>
            </p:txBody>
          </p:sp>
        </mc:Choice>
        <mc:Fallback xmlns="">
          <p:sp>
            <p:nvSpPr>
              <p:cNvPr id="3" name="Content Placeholder 2">
                <a:extLst>
                  <a:ext uri="{FF2B5EF4-FFF2-40B4-BE49-F238E27FC236}">
                    <a16:creationId xmlns:a16="http://schemas.microsoft.com/office/drawing/2014/main" id="{19E2E4FD-146F-4BC5-BED4-CB8B94CC918D}"/>
                  </a:ext>
                </a:extLst>
              </p:cNvPr>
              <p:cNvSpPr>
                <a:spLocks noGrp="1" noRot="1" noChangeAspect="1" noMove="1" noResize="1" noEditPoints="1" noAdjustHandles="1" noChangeArrowheads="1" noChangeShapeType="1" noTextEdit="1"/>
              </p:cNvSpPr>
              <p:nvPr>
                <p:ph idx="1"/>
              </p:nvPr>
            </p:nvSpPr>
            <p:spPr>
              <a:xfrm>
                <a:off x="1511060" y="4735814"/>
                <a:ext cx="9927566" cy="4486274"/>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9AD4B7F8-44C8-0419-4FD5-A29070DCCE8A}"/>
                  </a:ext>
                </a:extLst>
              </p:cNvPr>
              <p:cNvGraphicFramePr>
                <a:graphicFrameLocks noGrp="1"/>
              </p:cNvGraphicFramePr>
              <p:nvPr>
                <p:extLst>
                  <p:ext uri="{D42A27DB-BD31-4B8C-83A1-F6EECF244321}">
                    <p14:modId xmlns:p14="http://schemas.microsoft.com/office/powerpoint/2010/main" val="3912339632"/>
                  </p:ext>
                </p:extLst>
              </p:nvPr>
            </p:nvGraphicFramePr>
            <p:xfrm>
              <a:off x="2469381" y="1690688"/>
              <a:ext cx="6606250" cy="2643860"/>
            </p:xfrm>
            <a:graphic>
              <a:graphicData uri="http://schemas.openxmlformats.org/drawingml/2006/table">
                <a:tbl>
                  <a:tblPr firstRow="1" lastCol="1">
                    <a:tableStyleId>{5C22544A-7EE6-4342-B048-85BDC9FD1C3A}</a:tableStyleId>
                  </a:tblPr>
                  <a:tblGrid>
                    <a:gridCol w="2061746">
                      <a:extLst>
                        <a:ext uri="{9D8B030D-6E8A-4147-A177-3AD203B41FA5}">
                          <a16:colId xmlns:a16="http://schemas.microsoft.com/office/drawing/2014/main" val="251235863"/>
                        </a:ext>
                      </a:extLst>
                    </a:gridCol>
                    <a:gridCol w="1906438">
                      <a:extLst>
                        <a:ext uri="{9D8B030D-6E8A-4147-A177-3AD203B41FA5}">
                          <a16:colId xmlns:a16="http://schemas.microsoft.com/office/drawing/2014/main" val="2080565736"/>
                        </a:ext>
                      </a:extLst>
                    </a:gridCol>
                    <a:gridCol w="2638066">
                      <a:extLst>
                        <a:ext uri="{9D8B030D-6E8A-4147-A177-3AD203B41FA5}">
                          <a16:colId xmlns:a16="http://schemas.microsoft.com/office/drawing/2014/main" val="564520973"/>
                        </a:ext>
                      </a:extLst>
                    </a:gridCol>
                  </a:tblGrid>
                  <a:tr h="528772">
                    <a:tc>
                      <a:txBody>
                        <a:bodyPr/>
                        <a:lstStyle/>
                        <a:p>
                          <a:pPr algn="ct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dirty="0"/>
                            <a:t> (Sold Out)</a:t>
                          </a:r>
                        </a:p>
                      </a:txBody>
                      <a:tcPr anchor="ctr"/>
                    </a:tc>
                    <a:tc>
                      <a:txBody>
                        <a:bodyPr/>
                        <a:lstStyle/>
                        <a:p>
                          <a:pPr algn="ct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dirty="0"/>
                            <a:t> (Rain)</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r>
                                  <a:rPr lang="en-US" b="1" i="1" smtClean="0">
                                    <a:latin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10238682"/>
                      </a:ext>
                    </a:extLst>
                  </a:tr>
                  <a:tr h="528772">
                    <a:tc>
                      <a:txBody>
                        <a:bodyPr/>
                        <a:lstStyle/>
                        <a:p>
                          <a:pPr algn="ctr"/>
                          <a:r>
                            <a:rPr lang="en-US" dirty="0"/>
                            <a:t>0 (Not Sold Out)</a:t>
                          </a:r>
                        </a:p>
                      </a:txBody>
                      <a:tcPr anchor="ctr"/>
                    </a:tc>
                    <a:tc>
                      <a:txBody>
                        <a:bodyPr/>
                        <a:lstStyle/>
                        <a:p>
                          <a:pPr algn="ctr"/>
                          <a14:m>
                            <m:oMath xmlns:m="http://schemas.openxmlformats.org/officeDocument/2006/math">
                              <m:r>
                                <a:rPr lang="en-US" b="0" smtClean="0">
                                  <a:latin typeface="Cambria Math" panose="02040503050406030204" pitchFamily="18" charset="0"/>
                                </a:rPr>
                                <m:t>0</m:t>
                              </m:r>
                            </m:oMath>
                          </a14:m>
                          <a:r>
                            <a:rPr lang="en-US" dirty="0"/>
                            <a:t> (No Rain)</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0.05</m:t>
                                </m:r>
                              </m:oMath>
                            </m:oMathPara>
                          </a14:m>
                          <a:endParaRPr lang="en-US" dirty="0"/>
                        </a:p>
                      </a:txBody>
                      <a:tcPr anchor="ctr"/>
                    </a:tc>
                    <a:extLst>
                      <a:ext uri="{0D108BD9-81ED-4DB2-BD59-A6C34878D82A}">
                        <a16:rowId xmlns:a16="http://schemas.microsoft.com/office/drawing/2014/main" val="2214153581"/>
                      </a:ext>
                    </a:extLst>
                  </a:tr>
                  <a:tr h="528772">
                    <a:tc>
                      <a:txBody>
                        <a:bodyPr/>
                        <a:lstStyle/>
                        <a:p>
                          <a:pPr algn="ctr"/>
                          <a:r>
                            <a:rPr lang="en-US" dirty="0"/>
                            <a:t>0</a:t>
                          </a:r>
                        </a:p>
                      </a:txBody>
                      <a:tcPr anchor="ctr"/>
                    </a:tc>
                    <a:tc>
                      <a:txBody>
                        <a:bodyPr/>
                        <a:lstStyle/>
                        <a:p>
                          <a:pPr algn="ctr"/>
                          <a:r>
                            <a:rPr lang="en-US" dirty="0"/>
                            <a:t>1 (Rain)</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.15</m:t>
                                </m:r>
                              </m:oMath>
                            </m:oMathPara>
                          </a14:m>
                          <a:endParaRPr lang="en-US" b="0" dirty="0"/>
                        </a:p>
                      </a:txBody>
                      <a:tcPr anchor="ctr"/>
                    </a:tc>
                    <a:extLst>
                      <a:ext uri="{0D108BD9-81ED-4DB2-BD59-A6C34878D82A}">
                        <a16:rowId xmlns:a16="http://schemas.microsoft.com/office/drawing/2014/main" val="599401428"/>
                      </a:ext>
                    </a:extLst>
                  </a:tr>
                  <a:tr h="528772">
                    <a:tc>
                      <a:txBody>
                        <a:bodyPr/>
                        <a:lstStyle/>
                        <a:p>
                          <a:pPr algn="ctr"/>
                          <a:r>
                            <a:rPr lang="en-US" dirty="0"/>
                            <a:t>1 (Sold Out)</a:t>
                          </a:r>
                        </a:p>
                      </a:txBody>
                      <a:tcPr anchor="ctr"/>
                    </a:tc>
                    <a:tc>
                      <a:txBody>
                        <a:bodyPr/>
                        <a:lstStyle/>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0</m:t>
                                </m:r>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dirty="0" smtClean="0">
                                    <a:latin typeface="Cambria Math" panose="02040503050406030204" pitchFamily="18" charset="0"/>
                                  </a:rPr>
                                  <m:t>.</m:t>
                                </m:r>
                                <m:r>
                                  <a:rPr lang="en-US" b="0" i="0" dirty="0" smtClean="0">
                                    <a:latin typeface="Cambria Math" panose="02040503050406030204" pitchFamily="18" charset="0"/>
                                  </a:rPr>
                                  <m:t>75</m:t>
                                </m:r>
                              </m:oMath>
                            </m:oMathPara>
                          </a14:m>
                          <a:endParaRPr lang="en-US" dirty="0"/>
                        </a:p>
                      </a:txBody>
                      <a:tcPr anchor="ctr"/>
                    </a:tc>
                    <a:extLst>
                      <a:ext uri="{0D108BD9-81ED-4DB2-BD59-A6C34878D82A}">
                        <a16:rowId xmlns:a16="http://schemas.microsoft.com/office/drawing/2014/main" val="2624809217"/>
                      </a:ext>
                    </a:extLst>
                  </a:tr>
                  <a:tr h="528772">
                    <a:tc>
                      <a:txBody>
                        <a:bodyPr/>
                        <a:lstStyle/>
                        <a:p>
                          <a:pPr algn="ctr"/>
                          <a:r>
                            <a:rPr lang="en-US" dirty="0"/>
                            <a:t>1</a:t>
                          </a:r>
                        </a:p>
                      </a:txBody>
                      <a:tcPr anchor="ctr"/>
                    </a:tc>
                    <a:tc>
                      <a:txBody>
                        <a:bodyPr/>
                        <a:lstStyle/>
                        <a:p>
                          <a:pPr algn="ctr"/>
                          <a:r>
                            <a:rPr lang="en-US" dirty="0"/>
                            <a:t>1</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dirty="0" smtClean="0">
                                    <a:latin typeface="Cambria Math" panose="02040503050406030204" pitchFamily="18" charset="0"/>
                                  </a:rPr>
                                  <m:t>.05</m:t>
                                </m:r>
                              </m:oMath>
                            </m:oMathPara>
                          </a14:m>
                          <a:endParaRPr lang="en-US" dirty="0"/>
                        </a:p>
                      </a:txBody>
                      <a:tcPr anchor="ctr"/>
                    </a:tc>
                    <a:extLst>
                      <a:ext uri="{0D108BD9-81ED-4DB2-BD59-A6C34878D82A}">
                        <a16:rowId xmlns:a16="http://schemas.microsoft.com/office/drawing/2014/main" val="3785294604"/>
                      </a:ext>
                    </a:extLst>
                  </a:tr>
                </a:tbl>
              </a:graphicData>
            </a:graphic>
          </p:graphicFrame>
        </mc:Choice>
        <mc:Fallback xmlns="">
          <p:graphicFrame>
            <p:nvGraphicFramePr>
              <p:cNvPr id="4" name="Table 4">
                <a:extLst>
                  <a:ext uri="{FF2B5EF4-FFF2-40B4-BE49-F238E27FC236}">
                    <a16:creationId xmlns:a16="http://schemas.microsoft.com/office/drawing/2014/main" id="{9AD4B7F8-44C8-0419-4FD5-A29070DCCE8A}"/>
                  </a:ext>
                </a:extLst>
              </p:cNvPr>
              <p:cNvGraphicFramePr>
                <a:graphicFrameLocks noGrp="1"/>
              </p:cNvGraphicFramePr>
              <p:nvPr>
                <p:extLst>
                  <p:ext uri="{D42A27DB-BD31-4B8C-83A1-F6EECF244321}">
                    <p14:modId xmlns:p14="http://schemas.microsoft.com/office/powerpoint/2010/main" val="3912339632"/>
                  </p:ext>
                </p:extLst>
              </p:nvPr>
            </p:nvGraphicFramePr>
            <p:xfrm>
              <a:off x="2469381" y="1690688"/>
              <a:ext cx="6606250" cy="2643860"/>
            </p:xfrm>
            <a:graphic>
              <a:graphicData uri="http://schemas.openxmlformats.org/drawingml/2006/table">
                <a:tbl>
                  <a:tblPr firstRow="1" lastCol="1">
                    <a:tableStyleId>{5C22544A-7EE6-4342-B048-85BDC9FD1C3A}</a:tableStyleId>
                  </a:tblPr>
                  <a:tblGrid>
                    <a:gridCol w="2061746">
                      <a:extLst>
                        <a:ext uri="{9D8B030D-6E8A-4147-A177-3AD203B41FA5}">
                          <a16:colId xmlns:a16="http://schemas.microsoft.com/office/drawing/2014/main" val="251235863"/>
                        </a:ext>
                      </a:extLst>
                    </a:gridCol>
                    <a:gridCol w="1906438">
                      <a:extLst>
                        <a:ext uri="{9D8B030D-6E8A-4147-A177-3AD203B41FA5}">
                          <a16:colId xmlns:a16="http://schemas.microsoft.com/office/drawing/2014/main" val="2080565736"/>
                        </a:ext>
                      </a:extLst>
                    </a:gridCol>
                    <a:gridCol w="2638066">
                      <a:extLst>
                        <a:ext uri="{9D8B030D-6E8A-4147-A177-3AD203B41FA5}">
                          <a16:colId xmlns:a16="http://schemas.microsoft.com/office/drawing/2014/main" val="564520973"/>
                        </a:ext>
                      </a:extLst>
                    </a:gridCol>
                  </a:tblGrid>
                  <a:tr h="528772">
                    <a:tc>
                      <a:txBody>
                        <a:bodyPr/>
                        <a:lstStyle/>
                        <a:p>
                          <a:endParaRPr lang="en-US"/>
                        </a:p>
                      </a:txBody>
                      <a:tcPr anchor="ctr">
                        <a:blipFill>
                          <a:blip r:embed="rId3"/>
                          <a:stretch>
                            <a:fillRect l="-296" t="-1149" r="-221893" b="-402299"/>
                          </a:stretch>
                        </a:blipFill>
                      </a:tcPr>
                    </a:tc>
                    <a:tc>
                      <a:txBody>
                        <a:bodyPr/>
                        <a:lstStyle/>
                        <a:p>
                          <a:endParaRPr lang="en-US"/>
                        </a:p>
                      </a:txBody>
                      <a:tcPr anchor="ctr">
                        <a:blipFill>
                          <a:blip r:embed="rId3"/>
                          <a:stretch>
                            <a:fillRect l="-108307" t="-1149" r="-139617" b="-402299"/>
                          </a:stretch>
                        </a:blipFill>
                      </a:tcPr>
                    </a:tc>
                    <a:tc>
                      <a:txBody>
                        <a:bodyPr/>
                        <a:lstStyle/>
                        <a:p>
                          <a:endParaRPr lang="en-US"/>
                        </a:p>
                      </a:txBody>
                      <a:tcPr anchor="ctr">
                        <a:blipFill>
                          <a:blip r:embed="rId3"/>
                          <a:stretch>
                            <a:fillRect l="-150577" t="-1149" r="-924" b="-402299"/>
                          </a:stretch>
                        </a:blipFill>
                      </a:tcPr>
                    </a:tc>
                    <a:extLst>
                      <a:ext uri="{0D108BD9-81ED-4DB2-BD59-A6C34878D82A}">
                        <a16:rowId xmlns:a16="http://schemas.microsoft.com/office/drawing/2014/main" val="310238682"/>
                      </a:ext>
                    </a:extLst>
                  </a:tr>
                  <a:tr h="528772">
                    <a:tc>
                      <a:txBody>
                        <a:bodyPr/>
                        <a:lstStyle/>
                        <a:p>
                          <a:pPr algn="ctr"/>
                          <a:r>
                            <a:rPr lang="en-US" dirty="0"/>
                            <a:t>0 (Not Sold Out)</a:t>
                          </a:r>
                        </a:p>
                      </a:txBody>
                      <a:tcPr anchor="ctr"/>
                    </a:tc>
                    <a:tc>
                      <a:txBody>
                        <a:bodyPr/>
                        <a:lstStyle/>
                        <a:p>
                          <a:endParaRPr lang="en-US"/>
                        </a:p>
                      </a:txBody>
                      <a:tcPr anchor="ctr">
                        <a:blipFill>
                          <a:blip r:embed="rId3"/>
                          <a:stretch>
                            <a:fillRect l="-108307" t="-101149" r="-139617" b="-302299"/>
                          </a:stretch>
                        </a:blipFill>
                      </a:tcPr>
                    </a:tc>
                    <a:tc>
                      <a:txBody>
                        <a:bodyPr/>
                        <a:lstStyle/>
                        <a:p>
                          <a:endParaRPr lang="en-US"/>
                        </a:p>
                      </a:txBody>
                      <a:tcPr anchor="ctr">
                        <a:blipFill>
                          <a:blip r:embed="rId3"/>
                          <a:stretch>
                            <a:fillRect l="-150577" t="-101149" r="-924" b="-302299"/>
                          </a:stretch>
                        </a:blipFill>
                      </a:tcPr>
                    </a:tc>
                    <a:extLst>
                      <a:ext uri="{0D108BD9-81ED-4DB2-BD59-A6C34878D82A}">
                        <a16:rowId xmlns:a16="http://schemas.microsoft.com/office/drawing/2014/main" val="2214153581"/>
                      </a:ext>
                    </a:extLst>
                  </a:tr>
                  <a:tr h="528772">
                    <a:tc>
                      <a:txBody>
                        <a:bodyPr/>
                        <a:lstStyle/>
                        <a:p>
                          <a:pPr algn="ctr"/>
                          <a:r>
                            <a:rPr lang="en-US" dirty="0"/>
                            <a:t>0</a:t>
                          </a:r>
                        </a:p>
                      </a:txBody>
                      <a:tcPr anchor="ctr"/>
                    </a:tc>
                    <a:tc>
                      <a:txBody>
                        <a:bodyPr/>
                        <a:lstStyle/>
                        <a:p>
                          <a:pPr algn="ctr"/>
                          <a:r>
                            <a:rPr lang="en-US" dirty="0"/>
                            <a:t>1 (Rain)</a:t>
                          </a:r>
                        </a:p>
                      </a:txBody>
                      <a:tcPr anchor="ctr"/>
                    </a:tc>
                    <a:tc>
                      <a:txBody>
                        <a:bodyPr/>
                        <a:lstStyle/>
                        <a:p>
                          <a:endParaRPr lang="en-US"/>
                        </a:p>
                      </a:txBody>
                      <a:tcPr anchor="ctr">
                        <a:blipFill>
                          <a:blip r:embed="rId3"/>
                          <a:stretch>
                            <a:fillRect l="-150577" t="-201149" r="-924" b="-202299"/>
                          </a:stretch>
                        </a:blipFill>
                      </a:tcPr>
                    </a:tc>
                    <a:extLst>
                      <a:ext uri="{0D108BD9-81ED-4DB2-BD59-A6C34878D82A}">
                        <a16:rowId xmlns:a16="http://schemas.microsoft.com/office/drawing/2014/main" val="599401428"/>
                      </a:ext>
                    </a:extLst>
                  </a:tr>
                  <a:tr h="528772">
                    <a:tc>
                      <a:txBody>
                        <a:bodyPr/>
                        <a:lstStyle/>
                        <a:p>
                          <a:pPr algn="ctr"/>
                          <a:r>
                            <a:rPr lang="en-US" dirty="0"/>
                            <a:t>1 (Sold Out)</a:t>
                          </a:r>
                        </a:p>
                      </a:txBody>
                      <a:tcPr anchor="ctr"/>
                    </a:tc>
                    <a:tc>
                      <a:txBody>
                        <a:bodyPr/>
                        <a:lstStyle/>
                        <a:p>
                          <a:endParaRPr lang="en-US"/>
                        </a:p>
                      </a:txBody>
                      <a:tcPr anchor="ctr">
                        <a:blipFill>
                          <a:blip r:embed="rId3"/>
                          <a:stretch>
                            <a:fillRect l="-108307" t="-301149" r="-139617" b="-102299"/>
                          </a:stretch>
                        </a:blipFill>
                      </a:tcPr>
                    </a:tc>
                    <a:tc>
                      <a:txBody>
                        <a:bodyPr/>
                        <a:lstStyle/>
                        <a:p>
                          <a:endParaRPr lang="en-US"/>
                        </a:p>
                      </a:txBody>
                      <a:tcPr anchor="ctr">
                        <a:blipFill>
                          <a:blip r:embed="rId3"/>
                          <a:stretch>
                            <a:fillRect l="-150577" t="-301149" r="-924" b="-102299"/>
                          </a:stretch>
                        </a:blipFill>
                      </a:tcPr>
                    </a:tc>
                    <a:extLst>
                      <a:ext uri="{0D108BD9-81ED-4DB2-BD59-A6C34878D82A}">
                        <a16:rowId xmlns:a16="http://schemas.microsoft.com/office/drawing/2014/main" val="2624809217"/>
                      </a:ext>
                    </a:extLst>
                  </a:tr>
                  <a:tr h="528772">
                    <a:tc>
                      <a:txBody>
                        <a:bodyPr/>
                        <a:lstStyle/>
                        <a:p>
                          <a:pPr algn="ctr"/>
                          <a:r>
                            <a:rPr lang="en-US" dirty="0"/>
                            <a:t>1</a:t>
                          </a:r>
                        </a:p>
                      </a:txBody>
                      <a:tcPr anchor="ctr"/>
                    </a:tc>
                    <a:tc>
                      <a:txBody>
                        <a:bodyPr/>
                        <a:lstStyle/>
                        <a:p>
                          <a:pPr algn="ctr"/>
                          <a:r>
                            <a:rPr lang="en-US" dirty="0"/>
                            <a:t>1</a:t>
                          </a:r>
                        </a:p>
                      </a:txBody>
                      <a:tcPr anchor="ctr"/>
                    </a:tc>
                    <a:tc>
                      <a:txBody>
                        <a:bodyPr/>
                        <a:lstStyle/>
                        <a:p>
                          <a:endParaRPr lang="en-US"/>
                        </a:p>
                      </a:txBody>
                      <a:tcPr anchor="ctr">
                        <a:blipFill>
                          <a:blip r:embed="rId3"/>
                          <a:stretch>
                            <a:fillRect l="-150577" t="-401149" r="-924" b="-2299"/>
                          </a:stretch>
                        </a:blipFill>
                      </a:tcPr>
                    </a:tc>
                    <a:extLst>
                      <a:ext uri="{0D108BD9-81ED-4DB2-BD59-A6C34878D82A}">
                        <a16:rowId xmlns:a16="http://schemas.microsoft.com/office/drawing/2014/main" val="3785294604"/>
                      </a:ext>
                    </a:extLst>
                  </a:tr>
                </a:tbl>
              </a:graphicData>
            </a:graphic>
          </p:graphicFrame>
        </mc:Fallback>
      </mc:AlternateContent>
    </p:spTree>
    <p:extLst>
      <p:ext uri="{BB962C8B-B14F-4D97-AF65-F5344CB8AC3E}">
        <p14:creationId xmlns:p14="http://schemas.microsoft.com/office/powerpoint/2010/main" val="3151225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1AE76-5C64-4CE3-9288-D49EEB7585BA}"/>
              </a:ext>
            </a:extLst>
          </p:cNvPr>
          <p:cNvSpPr>
            <a:spLocks noGrp="1"/>
          </p:cNvSpPr>
          <p:nvPr>
            <p:ph type="title"/>
          </p:nvPr>
        </p:nvSpPr>
        <p:spPr/>
        <p:txBody>
          <a:bodyPr/>
          <a:lstStyle/>
          <a:p>
            <a:r>
              <a:rPr lang="en-US" dirty="0"/>
              <a:t>What Are We Doing When We Marginalize?</a:t>
            </a:r>
          </a:p>
        </p:txBody>
      </p:sp>
      <p:sp>
        <p:nvSpPr>
          <p:cNvPr id="3" name="Content Placeholder 2">
            <a:extLst>
              <a:ext uri="{FF2B5EF4-FFF2-40B4-BE49-F238E27FC236}">
                <a16:creationId xmlns:a16="http://schemas.microsoft.com/office/drawing/2014/main" id="{68F0FB5C-4FB5-4897-A685-A6214DED4CE0}"/>
              </a:ext>
            </a:extLst>
          </p:cNvPr>
          <p:cNvSpPr>
            <a:spLocks noGrp="1"/>
          </p:cNvSpPr>
          <p:nvPr>
            <p:ph idx="1"/>
          </p:nvPr>
        </p:nvSpPr>
        <p:spPr/>
        <p:txBody>
          <a:bodyPr/>
          <a:lstStyle/>
          <a:p>
            <a:r>
              <a:rPr lang="en-US" dirty="0"/>
              <a:t>In the last 50 weeks:</a:t>
            </a:r>
          </a:p>
          <a:p>
            <a:pPr marL="0" indent="0">
              <a:buNone/>
            </a:pPr>
            <a:r>
              <a:rPr lang="en-US" dirty="0"/>
              <a:t> </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6D0950F-1AC9-4348-A50B-3537DD5A4FD1}"/>
                  </a:ext>
                </a:extLst>
              </p:cNvPr>
              <p:cNvGraphicFramePr>
                <a:graphicFrameLocks noGrp="1"/>
              </p:cNvGraphicFramePr>
              <p:nvPr>
                <p:extLst>
                  <p:ext uri="{D42A27DB-BD31-4B8C-83A1-F6EECF244321}">
                    <p14:modId xmlns:p14="http://schemas.microsoft.com/office/powerpoint/2010/main" val="1258393579"/>
                  </p:ext>
                </p:extLst>
              </p:nvPr>
            </p:nvGraphicFramePr>
            <p:xfrm>
              <a:off x="4724559" y="1506340"/>
              <a:ext cx="4902201" cy="1854200"/>
            </p:xfrm>
            <a:graphic>
              <a:graphicData uri="http://schemas.openxmlformats.org/drawingml/2006/table">
                <a:tbl>
                  <a:tblPr firstRow="1" bandRow="1">
                    <a:tableStyleId>{5C22544A-7EE6-4342-B048-85BDC9FD1C3A}</a:tableStyleId>
                  </a:tblPr>
                  <a:tblGrid>
                    <a:gridCol w="1634067">
                      <a:extLst>
                        <a:ext uri="{9D8B030D-6E8A-4147-A177-3AD203B41FA5}">
                          <a16:colId xmlns:a16="http://schemas.microsoft.com/office/drawing/2014/main" val="1626002752"/>
                        </a:ext>
                      </a:extLst>
                    </a:gridCol>
                    <a:gridCol w="1634067">
                      <a:extLst>
                        <a:ext uri="{9D8B030D-6E8A-4147-A177-3AD203B41FA5}">
                          <a16:colId xmlns:a16="http://schemas.microsoft.com/office/drawing/2014/main" val="2559378903"/>
                        </a:ext>
                      </a:extLst>
                    </a:gridCol>
                    <a:gridCol w="1634067">
                      <a:extLst>
                        <a:ext uri="{9D8B030D-6E8A-4147-A177-3AD203B41FA5}">
                          <a16:colId xmlns:a16="http://schemas.microsoft.com/office/drawing/2014/main" val="3771149025"/>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𝑺𝒐𝒍𝒅</m:t>
                                </m:r>
                                <m:r>
                                  <a:rPr lang="en-US" b="1" i="1" dirty="0" smtClean="0">
                                    <a:latin typeface="Cambria Math" panose="02040503050406030204" pitchFamily="18" charset="0"/>
                                  </a:rPr>
                                  <m:t> </m:t>
                                </m:r>
                                <m:r>
                                  <a:rPr lang="en-US" b="1" i="1" dirty="0" smtClean="0">
                                    <a:latin typeface="Cambria Math" panose="02040503050406030204" pitchFamily="18" charset="0"/>
                                  </a:rPr>
                                  <m:t>𝑶𝒖𝒕</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𝑹𝒂𝒊𝒏</m:t>
                                </m:r>
                              </m:oMath>
                            </m:oMathPara>
                          </a14:m>
                          <a:endParaRPr lang="en-US" dirty="0"/>
                        </a:p>
                      </a:txBody>
                      <a:tcPr/>
                    </a:tc>
                    <a:tc>
                      <a:txBody>
                        <a:bodyPr/>
                        <a:lstStyle/>
                        <a:p>
                          <a:pPr algn="ctr"/>
                          <a:r>
                            <a:rPr lang="en-US" dirty="0"/>
                            <a:t>Count</a:t>
                          </a:r>
                        </a:p>
                      </a:txBody>
                      <a:tcPr/>
                    </a:tc>
                    <a:extLst>
                      <a:ext uri="{0D108BD9-81ED-4DB2-BD59-A6C34878D82A}">
                        <a16:rowId xmlns:a16="http://schemas.microsoft.com/office/drawing/2014/main" val="4222048824"/>
                      </a:ext>
                    </a:extLst>
                  </a:tr>
                  <a:tr h="370840">
                    <a:tc>
                      <a:txBody>
                        <a:bodyPr/>
                        <a:lstStyle/>
                        <a:p>
                          <a:pPr algn="ctr"/>
                          <a:r>
                            <a:rPr lang="en-US" dirty="0"/>
                            <a:t>0 (No)</a:t>
                          </a:r>
                        </a:p>
                      </a:txBody>
                      <a:tcPr/>
                    </a:tc>
                    <a:tc>
                      <a:txBody>
                        <a:bodyPr/>
                        <a:lstStyle/>
                        <a:p>
                          <a:pPr algn="ctr"/>
                          <a:r>
                            <a:rPr lang="en-US" dirty="0"/>
                            <a:t>0 (No)</a:t>
                          </a:r>
                        </a:p>
                      </a:txBody>
                      <a:tcPr/>
                    </a:tc>
                    <a:tc>
                      <a:txBody>
                        <a:bodyPr/>
                        <a:lstStyle/>
                        <a:p>
                          <a:pPr algn="ctr"/>
                          <a:r>
                            <a:rPr lang="en-US" dirty="0"/>
                            <a:t>10</a:t>
                          </a:r>
                        </a:p>
                      </a:txBody>
                      <a:tcPr/>
                    </a:tc>
                    <a:extLst>
                      <a:ext uri="{0D108BD9-81ED-4DB2-BD59-A6C34878D82A}">
                        <a16:rowId xmlns:a16="http://schemas.microsoft.com/office/drawing/2014/main" val="2687732236"/>
                      </a:ext>
                    </a:extLst>
                  </a:tr>
                  <a:tr h="370840">
                    <a:tc>
                      <a:txBody>
                        <a:bodyPr/>
                        <a:lstStyle/>
                        <a:p>
                          <a:pPr algn="ctr"/>
                          <a:r>
                            <a:rPr lang="en-US" dirty="0"/>
                            <a:t>0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(Yes)</a:t>
                          </a:r>
                        </a:p>
                      </a:txBody>
                      <a:tcPr/>
                    </a:tc>
                    <a:tc>
                      <a:txBody>
                        <a:bodyPr/>
                        <a:lstStyle/>
                        <a:p>
                          <a:pPr algn="ctr"/>
                          <a:r>
                            <a:rPr lang="en-US" dirty="0"/>
                            <a:t>15</a:t>
                          </a:r>
                        </a:p>
                      </a:txBody>
                      <a:tcPr/>
                    </a:tc>
                    <a:extLst>
                      <a:ext uri="{0D108BD9-81ED-4DB2-BD59-A6C34878D82A}">
                        <a16:rowId xmlns:a16="http://schemas.microsoft.com/office/drawing/2014/main" val="2699857246"/>
                      </a:ext>
                    </a:extLst>
                  </a:tr>
                  <a:tr h="370840">
                    <a:tc>
                      <a:txBody>
                        <a:bodyPr/>
                        <a:lstStyle/>
                        <a:p>
                          <a:pPr algn="ctr"/>
                          <a:r>
                            <a:rPr lang="en-US" dirty="0"/>
                            <a:t>1 (Yes)</a:t>
                          </a:r>
                        </a:p>
                      </a:txBody>
                      <a:tcPr/>
                    </a:tc>
                    <a:tc>
                      <a:txBody>
                        <a:bodyPr/>
                        <a:lstStyle/>
                        <a:p>
                          <a:pPr algn="ctr"/>
                          <a:r>
                            <a:rPr lang="en-US" dirty="0"/>
                            <a:t>0 (No)</a:t>
                          </a:r>
                        </a:p>
                      </a:txBody>
                      <a:tcPr/>
                    </a:tc>
                    <a:tc>
                      <a:txBody>
                        <a:bodyPr/>
                        <a:lstStyle/>
                        <a:p>
                          <a:pPr algn="ctr"/>
                          <a:r>
                            <a:rPr lang="en-US" dirty="0"/>
                            <a:t>5</a:t>
                          </a:r>
                        </a:p>
                      </a:txBody>
                      <a:tcPr/>
                    </a:tc>
                    <a:extLst>
                      <a:ext uri="{0D108BD9-81ED-4DB2-BD59-A6C34878D82A}">
                        <a16:rowId xmlns:a16="http://schemas.microsoft.com/office/drawing/2014/main" val="1213970220"/>
                      </a:ext>
                    </a:extLst>
                  </a:tr>
                  <a:tr h="370840">
                    <a:tc>
                      <a:txBody>
                        <a:bodyPr/>
                        <a:lstStyle/>
                        <a:p>
                          <a:pPr algn="ctr"/>
                          <a:r>
                            <a:rPr lang="en-US" dirty="0"/>
                            <a:t>1 (Yes)</a:t>
                          </a:r>
                        </a:p>
                      </a:txBody>
                      <a:tcPr/>
                    </a:tc>
                    <a:tc>
                      <a:txBody>
                        <a:bodyPr/>
                        <a:lstStyle/>
                        <a:p>
                          <a:pPr algn="ctr"/>
                          <a:r>
                            <a:rPr lang="en-US" dirty="0"/>
                            <a:t>1 (Yes)</a:t>
                          </a:r>
                        </a:p>
                      </a:txBody>
                      <a:tcPr/>
                    </a:tc>
                    <a:tc>
                      <a:txBody>
                        <a:bodyPr/>
                        <a:lstStyle/>
                        <a:p>
                          <a:pPr algn="ctr"/>
                          <a:r>
                            <a:rPr lang="en-US" dirty="0"/>
                            <a:t>20</a:t>
                          </a:r>
                        </a:p>
                      </a:txBody>
                      <a:tcPr/>
                    </a:tc>
                    <a:extLst>
                      <a:ext uri="{0D108BD9-81ED-4DB2-BD59-A6C34878D82A}">
                        <a16:rowId xmlns:a16="http://schemas.microsoft.com/office/drawing/2014/main" val="2503049224"/>
                      </a:ext>
                    </a:extLst>
                  </a:tr>
                </a:tbl>
              </a:graphicData>
            </a:graphic>
          </p:graphicFrame>
        </mc:Choice>
        <mc:Fallback xmlns="">
          <p:graphicFrame>
            <p:nvGraphicFramePr>
              <p:cNvPr id="5" name="Table 4">
                <a:extLst>
                  <a:ext uri="{FF2B5EF4-FFF2-40B4-BE49-F238E27FC236}">
                    <a16:creationId xmlns:a16="http://schemas.microsoft.com/office/drawing/2014/main" id="{F6D0950F-1AC9-4348-A50B-3537DD5A4FD1}"/>
                  </a:ext>
                </a:extLst>
              </p:cNvPr>
              <p:cNvGraphicFramePr>
                <a:graphicFrameLocks noGrp="1"/>
              </p:cNvGraphicFramePr>
              <p:nvPr>
                <p:extLst>
                  <p:ext uri="{D42A27DB-BD31-4B8C-83A1-F6EECF244321}">
                    <p14:modId xmlns:p14="http://schemas.microsoft.com/office/powerpoint/2010/main" val="1258393579"/>
                  </p:ext>
                </p:extLst>
              </p:nvPr>
            </p:nvGraphicFramePr>
            <p:xfrm>
              <a:off x="4724559" y="1506340"/>
              <a:ext cx="4902201" cy="1854200"/>
            </p:xfrm>
            <a:graphic>
              <a:graphicData uri="http://schemas.openxmlformats.org/drawingml/2006/table">
                <a:tbl>
                  <a:tblPr firstRow="1" bandRow="1">
                    <a:tableStyleId>{5C22544A-7EE6-4342-B048-85BDC9FD1C3A}</a:tableStyleId>
                  </a:tblPr>
                  <a:tblGrid>
                    <a:gridCol w="1634067">
                      <a:extLst>
                        <a:ext uri="{9D8B030D-6E8A-4147-A177-3AD203B41FA5}">
                          <a16:colId xmlns:a16="http://schemas.microsoft.com/office/drawing/2014/main" val="1626002752"/>
                        </a:ext>
                      </a:extLst>
                    </a:gridCol>
                    <a:gridCol w="1634067">
                      <a:extLst>
                        <a:ext uri="{9D8B030D-6E8A-4147-A177-3AD203B41FA5}">
                          <a16:colId xmlns:a16="http://schemas.microsoft.com/office/drawing/2014/main" val="2559378903"/>
                        </a:ext>
                      </a:extLst>
                    </a:gridCol>
                    <a:gridCol w="1634067">
                      <a:extLst>
                        <a:ext uri="{9D8B030D-6E8A-4147-A177-3AD203B41FA5}">
                          <a16:colId xmlns:a16="http://schemas.microsoft.com/office/drawing/2014/main" val="3771149025"/>
                        </a:ext>
                      </a:extLst>
                    </a:gridCol>
                  </a:tblGrid>
                  <a:tr h="370840">
                    <a:tc>
                      <a:txBody>
                        <a:bodyPr/>
                        <a:lstStyle/>
                        <a:p>
                          <a:endParaRPr lang="en-US"/>
                        </a:p>
                      </a:txBody>
                      <a:tcPr>
                        <a:blipFill>
                          <a:blip r:embed="rId2"/>
                          <a:stretch>
                            <a:fillRect l="-746" t="-8197" r="-201866" b="-422951"/>
                          </a:stretch>
                        </a:blipFill>
                      </a:tcPr>
                    </a:tc>
                    <a:tc>
                      <a:txBody>
                        <a:bodyPr/>
                        <a:lstStyle/>
                        <a:p>
                          <a:endParaRPr lang="en-US"/>
                        </a:p>
                      </a:txBody>
                      <a:tcPr>
                        <a:blipFill>
                          <a:blip r:embed="rId2"/>
                          <a:stretch>
                            <a:fillRect l="-100372" t="-8197" r="-101115" b="-422951"/>
                          </a:stretch>
                        </a:blipFill>
                      </a:tcPr>
                    </a:tc>
                    <a:tc>
                      <a:txBody>
                        <a:bodyPr/>
                        <a:lstStyle/>
                        <a:p>
                          <a:pPr algn="ctr"/>
                          <a:r>
                            <a:rPr lang="en-US" dirty="0"/>
                            <a:t>Count</a:t>
                          </a:r>
                        </a:p>
                      </a:txBody>
                      <a:tcPr/>
                    </a:tc>
                    <a:extLst>
                      <a:ext uri="{0D108BD9-81ED-4DB2-BD59-A6C34878D82A}">
                        <a16:rowId xmlns:a16="http://schemas.microsoft.com/office/drawing/2014/main" val="4222048824"/>
                      </a:ext>
                    </a:extLst>
                  </a:tr>
                  <a:tr h="370840">
                    <a:tc>
                      <a:txBody>
                        <a:bodyPr/>
                        <a:lstStyle/>
                        <a:p>
                          <a:pPr algn="ctr"/>
                          <a:r>
                            <a:rPr lang="en-US" dirty="0"/>
                            <a:t>0 (No)</a:t>
                          </a:r>
                        </a:p>
                      </a:txBody>
                      <a:tcPr/>
                    </a:tc>
                    <a:tc>
                      <a:txBody>
                        <a:bodyPr/>
                        <a:lstStyle/>
                        <a:p>
                          <a:pPr algn="ctr"/>
                          <a:r>
                            <a:rPr lang="en-US" dirty="0"/>
                            <a:t>0 (No)</a:t>
                          </a:r>
                        </a:p>
                      </a:txBody>
                      <a:tcPr/>
                    </a:tc>
                    <a:tc>
                      <a:txBody>
                        <a:bodyPr/>
                        <a:lstStyle/>
                        <a:p>
                          <a:pPr algn="ctr"/>
                          <a:r>
                            <a:rPr lang="en-US" dirty="0"/>
                            <a:t>10</a:t>
                          </a:r>
                        </a:p>
                      </a:txBody>
                      <a:tcPr/>
                    </a:tc>
                    <a:extLst>
                      <a:ext uri="{0D108BD9-81ED-4DB2-BD59-A6C34878D82A}">
                        <a16:rowId xmlns:a16="http://schemas.microsoft.com/office/drawing/2014/main" val="2687732236"/>
                      </a:ext>
                    </a:extLst>
                  </a:tr>
                  <a:tr h="370840">
                    <a:tc>
                      <a:txBody>
                        <a:bodyPr/>
                        <a:lstStyle/>
                        <a:p>
                          <a:pPr algn="ctr"/>
                          <a:r>
                            <a:rPr lang="en-US" dirty="0"/>
                            <a:t>0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(Yes)</a:t>
                          </a:r>
                        </a:p>
                      </a:txBody>
                      <a:tcPr/>
                    </a:tc>
                    <a:tc>
                      <a:txBody>
                        <a:bodyPr/>
                        <a:lstStyle/>
                        <a:p>
                          <a:pPr algn="ctr"/>
                          <a:r>
                            <a:rPr lang="en-US" dirty="0"/>
                            <a:t>15</a:t>
                          </a:r>
                        </a:p>
                      </a:txBody>
                      <a:tcPr/>
                    </a:tc>
                    <a:extLst>
                      <a:ext uri="{0D108BD9-81ED-4DB2-BD59-A6C34878D82A}">
                        <a16:rowId xmlns:a16="http://schemas.microsoft.com/office/drawing/2014/main" val="2699857246"/>
                      </a:ext>
                    </a:extLst>
                  </a:tr>
                  <a:tr h="370840">
                    <a:tc>
                      <a:txBody>
                        <a:bodyPr/>
                        <a:lstStyle/>
                        <a:p>
                          <a:pPr algn="ctr"/>
                          <a:r>
                            <a:rPr lang="en-US" dirty="0"/>
                            <a:t>1 (Yes)</a:t>
                          </a:r>
                        </a:p>
                      </a:txBody>
                      <a:tcPr/>
                    </a:tc>
                    <a:tc>
                      <a:txBody>
                        <a:bodyPr/>
                        <a:lstStyle/>
                        <a:p>
                          <a:pPr algn="ctr"/>
                          <a:r>
                            <a:rPr lang="en-US" dirty="0"/>
                            <a:t>0 (No)</a:t>
                          </a:r>
                        </a:p>
                      </a:txBody>
                      <a:tcPr/>
                    </a:tc>
                    <a:tc>
                      <a:txBody>
                        <a:bodyPr/>
                        <a:lstStyle/>
                        <a:p>
                          <a:pPr algn="ctr"/>
                          <a:r>
                            <a:rPr lang="en-US" dirty="0"/>
                            <a:t>5</a:t>
                          </a:r>
                        </a:p>
                      </a:txBody>
                      <a:tcPr/>
                    </a:tc>
                    <a:extLst>
                      <a:ext uri="{0D108BD9-81ED-4DB2-BD59-A6C34878D82A}">
                        <a16:rowId xmlns:a16="http://schemas.microsoft.com/office/drawing/2014/main" val="1213970220"/>
                      </a:ext>
                    </a:extLst>
                  </a:tr>
                  <a:tr h="370840">
                    <a:tc>
                      <a:txBody>
                        <a:bodyPr/>
                        <a:lstStyle/>
                        <a:p>
                          <a:pPr algn="ctr"/>
                          <a:r>
                            <a:rPr lang="en-US" dirty="0"/>
                            <a:t>1 (Yes)</a:t>
                          </a:r>
                        </a:p>
                      </a:txBody>
                      <a:tcPr/>
                    </a:tc>
                    <a:tc>
                      <a:txBody>
                        <a:bodyPr/>
                        <a:lstStyle/>
                        <a:p>
                          <a:pPr algn="ctr"/>
                          <a:r>
                            <a:rPr lang="en-US" dirty="0"/>
                            <a:t>1 (Yes)</a:t>
                          </a:r>
                        </a:p>
                      </a:txBody>
                      <a:tcPr/>
                    </a:tc>
                    <a:tc>
                      <a:txBody>
                        <a:bodyPr/>
                        <a:lstStyle/>
                        <a:p>
                          <a:pPr algn="ctr"/>
                          <a:r>
                            <a:rPr lang="en-US" dirty="0"/>
                            <a:t>20</a:t>
                          </a:r>
                        </a:p>
                      </a:txBody>
                      <a:tcPr/>
                    </a:tc>
                    <a:extLst>
                      <a:ext uri="{0D108BD9-81ED-4DB2-BD59-A6C34878D82A}">
                        <a16:rowId xmlns:a16="http://schemas.microsoft.com/office/drawing/2014/main" val="2503049224"/>
                      </a:ext>
                    </a:extLst>
                  </a:tr>
                </a:tbl>
              </a:graphicData>
            </a:graphic>
          </p:graphicFrame>
        </mc:Fallback>
      </mc:AlternateContent>
    </p:spTree>
    <p:extLst>
      <p:ext uri="{BB962C8B-B14F-4D97-AF65-F5344CB8AC3E}">
        <p14:creationId xmlns:p14="http://schemas.microsoft.com/office/powerpoint/2010/main" val="3495946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1AE76-5C64-4CE3-9288-D49EEB7585BA}"/>
              </a:ext>
            </a:extLst>
          </p:cNvPr>
          <p:cNvSpPr>
            <a:spLocks noGrp="1"/>
          </p:cNvSpPr>
          <p:nvPr>
            <p:ph type="title"/>
          </p:nvPr>
        </p:nvSpPr>
        <p:spPr/>
        <p:txBody>
          <a:bodyPr/>
          <a:lstStyle/>
          <a:p>
            <a:r>
              <a:rPr lang="en-US" dirty="0"/>
              <a:t>What Are We Doing When We Marginalize?</a:t>
            </a:r>
          </a:p>
        </p:txBody>
      </p:sp>
      <p:sp>
        <p:nvSpPr>
          <p:cNvPr id="3" name="Content Placeholder 2">
            <a:extLst>
              <a:ext uri="{FF2B5EF4-FFF2-40B4-BE49-F238E27FC236}">
                <a16:creationId xmlns:a16="http://schemas.microsoft.com/office/drawing/2014/main" id="{68F0FB5C-4FB5-4897-A685-A6214DED4CE0}"/>
              </a:ext>
            </a:extLst>
          </p:cNvPr>
          <p:cNvSpPr>
            <a:spLocks noGrp="1"/>
          </p:cNvSpPr>
          <p:nvPr>
            <p:ph idx="1"/>
          </p:nvPr>
        </p:nvSpPr>
        <p:spPr/>
        <p:txBody>
          <a:bodyPr/>
          <a:lstStyle/>
          <a:p>
            <a:r>
              <a:rPr lang="en-US" dirty="0"/>
              <a:t>In the last 50 weeks:</a:t>
            </a:r>
          </a:p>
          <a:p>
            <a:pPr marL="0" indent="0">
              <a:buNone/>
            </a:pPr>
            <a:r>
              <a:rPr lang="en-US" dirty="0"/>
              <a:t> </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B8049F8E-6522-4B1C-8ED7-310CFA4F35A3}"/>
                  </a:ext>
                </a:extLst>
              </p:cNvPr>
              <p:cNvGraphicFramePr>
                <a:graphicFrameLocks noGrp="1"/>
              </p:cNvGraphicFramePr>
              <p:nvPr>
                <p:extLst>
                  <p:ext uri="{D42A27DB-BD31-4B8C-83A1-F6EECF244321}">
                    <p14:modId xmlns:p14="http://schemas.microsoft.com/office/powerpoint/2010/main" val="1035509820"/>
                  </p:ext>
                </p:extLst>
              </p:nvPr>
            </p:nvGraphicFramePr>
            <p:xfrm>
              <a:off x="4715933" y="1506340"/>
              <a:ext cx="6536268" cy="2123440"/>
            </p:xfrm>
            <a:graphic>
              <a:graphicData uri="http://schemas.openxmlformats.org/drawingml/2006/table">
                <a:tbl>
                  <a:tblPr firstRow="1" bandRow="1">
                    <a:tableStyleId>{5C22544A-7EE6-4342-B048-85BDC9FD1C3A}</a:tableStyleId>
                  </a:tblPr>
                  <a:tblGrid>
                    <a:gridCol w="1634067">
                      <a:extLst>
                        <a:ext uri="{9D8B030D-6E8A-4147-A177-3AD203B41FA5}">
                          <a16:colId xmlns:a16="http://schemas.microsoft.com/office/drawing/2014/main" val="1626002752"/>
                        </a:ext>
                      </a:extLst>
                    </a:gridCol>
                    <a:gridCol w="1634067">
                      <a:extLst>
                        <a:ext uri="{9D8B030D-6E8A-4147-A177-3AD203B41FA5}">
                          <a16:colId xmlns:a16="http://schemas.microsoft.com/office/drawing/2014/main" val="2559378903"/>
                        </a:ext>
                      </a:extLst>
                    </a:gridCol>
                    <a:gridCol w="1634067">
                      <a:extLst>
                        <a:ext uri="{9D8B030D-6E8A-4147-A177-3AD203B41FA5}">
                          <a16:colId xmlns:a16="http://schemas.microsoft.com/office/drawing/2014/main" val="3771149025"/>
                        </a:ext>
                      </a:extLst>
                    </a:gridCol>
                    <a:gridCol w="1634067">
                      <a:extLst>
                        <a:ext uri="{9D8B030D-6E8A-4147-A177-3AD203B41FA5}">
                          <a16:colId xmlns:a16="http://schemas.microsoft.com/office/drawing/2014/main" val="853564398"/>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𝑺𝒐𝒍𝒅</m:t>
                                </m:r>
                                <m:r>
                                  <a:rPr lang="en-US" b="1" i="1" dirty="0" smtClean="0">
                                    <a:latin typeface="Cambria Math" panose="02040503050406030204" pitchFamily="18" charset="0"/>
                                  </a:rPr>
                                  <m:t> </m:t>
                                </m:r>
                                <m:r>
                                  <a:rPr lang="en-US" b="1" i="1" dirty="0" smtClean="0">
                                    <a:latin typeface="Cambria Math" panose="02040503050406030204" pitchFamily="18" charset="0"/>
                                  </a:rPr>
                                  <m:t>𝑶𝒖𝒕</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𝑹𝒂𝒊𝒏</m:t>
                                </m:r>
                              </m:oMath>
                            </m:oMathPara>
                          </a14:m>
                          <a:endParaRPr lang="en-US" dirty="0"/>
                        </a:p>
                      </a:txBody>
                      <a:tcPr/>
                    </a:tc>
                    <a:tc>
                      <a:txBody>
                        <a:bodyPr/>
                        <a:lstStyle/>
                        <a:p>
                          <a:pPr algn="ctr"/>
                          <a:r>
                            <a:rPr lang="en-US" dirty="0"/>
                            <a:t>Count</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b="1" i="1" dirty="0" smtClean="0">
                                    <a:latin typeface="Cambria Math" panose="02040503050406030204" pitchFamily="18" charset="0"/>
                                  </a:rPr>
                                  <m:t>𝑺𝒐𝒍𝒅</m:t>
                                </m:r>
                                <m:r>
                                  <a:rPr lang="en-US" sz="1800" b="1" i="1" dirty="0" smtClean="0">
                                    <a:latin typeface="Cambria Math" panose="02040503050406030204" pitchFamily="18" charset="0"/>
                                  </a:rPr>
                                  <m:t> </m:t>
                                </m:r>
                                <m:r>
                                  <a:rPr lang="en-US" sz="1800" b="1" i="1" dirty="0" smtClean="0">
                                    <a:latin typeface="Cambria Math" panose="02040503050406030204" pitchFamily="18" charset="0"/>
                                  </a:rPr>
                                  <m:t>𝑶𝒖𝒕</m:t>
                                </m:r>
                                <m:r>
                                  <a:rPr lang="en-US" sz="1800" b="1" i="1" dirty="0" smtClean="0">
                                    <a:latin typeface="Cambria Math" panose="02040503050406030204" pitchFamily="18" charset="0"/>
                                  </a:rPr>
                                  <m:t>, </m:t>
                                </m:r>
                              </m:oMath>
                            </m:oMathPara>
                          </a14:m>
                          <a:endParaRPr lang="en-US" sz="1800" b="1"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𝑹𝒂𝒊𝒏</m:t>
                                </m:r>
                                <m:r>
                                  <a:rPr lang="en-US" sz="1800" b="1" i="1" dirty="0"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4222048824"/>
                      </a:ext>
                    </a:extLst>
                  </a:tr>
                  <a:tr h="370840">
                    <a:tc>
                      <a:txBody>
                        <a:bodyPr/>
                        <a:lstStyle/>
                        <a:p>
                          <a:pPr algn="ctr"/>
                          <a:r>
                            <a:rPr lang="en-US" dirty="0"/>
                            <a:t>0 (No)</a:t>
                          </a:r>
                        </a:p>
                      </a:txBody>
                      <a:tcPr/>
                    </a:tc>
                    <a:tc>
                      <a:txBody>
                        <a:bodyPr/>
                        <a:lstStyle/>
                        <a:p>
                          <a:pPr algn="ctr"/>
                          <a:r>
                            <a:rPr lang="en-US" dirty="0"/>
                            <a:t>0 (No)</a:t>
                          </a:r>
                        </a:p>
                      </a:txBody>
                      <a:tcPr/>
                    </a:tc>
                    <a:tc>
                      <a:txBody>
                        <a:bodyPr/>
                        <a:lstStyle/>
                        <a:p>
                          <a:pPr algn="ctr"/>
                          <a:r>
                            <a:rPr lang="en-US" dirty="0"/>
                            <a:t>10</a:t>
                          </a:r>
                        </a:p>
                      </a:txBody>
                      <a:tcPr/>
                    </a:tc>
                    <a:tc>
                      <a:txBody>
                        <a:bodyPr/>
                        <a:lstStyle/>
                        <a:p>
                          <a:pPr algn="ctr"/>
                          <a:r>
                            <a:rPr lang="en-US" dirty="0"/>
                            <a:t>10/50=.2</a:t>
                          </a:r>
                        </a:p>
                      </a:txBody>
                      <a:tcPr/>
                    </a:tc>
                    <a:extLst>
                      <a:ext uri="{0D108BD9-81ED-4DB2-BD59-A6C34878D82A}">
                        <a16:rowId xmlns:a16="http://schemas.microsoft.com/office/drawing/2014/main" val="2687732236"/>
                      </a:ext>
                    </a:extLst>
                  </a:tr>
                  <a:tr h="370840">
                    <a:tc>
                      <a:txBody>
                        <a:bodyPr/>
                        <a:lstStyle/>
                        <a:p>
                          <a:pPr algn="ctr"/>
                          <a:r>
                            <a:rPr lang="en-US" dirty="0"/>
                            <a:t>0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(Yes)</a:t>
                          </a:r>
                        </a:p>
                      </a:txBody>
                      <a:tcPr/>
                    </a:tc>
                    <a:tc>
                      <a:txBody>
                        <a:bodyPr/>
                        <a:lstStyle/>
                        <a:p>
                          <a:pPr algn="ctr"/>
                          <a:r>
                            <a:rPr lang="en-US" dirty="0"/>
                            <a:t>15</a:t>
                          </a:r>
                        </a:p>
                      </a:txBody>
                      <a:tcPr/>
                    </a:tc>
                    <a:tc>
                      <a:txBody>
                        <a:bodyPr/>
                        <a:lstStyle/>
                        <a:p>
                          <a:pPr algn="ctr"/>
                          <a:r>
                            <a:rPr lang="en-US" dirty="0"/>
                            <a:t>15/50=.3</a:t>
                          </a:r>
                        </a:p>
                      </a:txBody>
                      <a:tcPr/>
                    </a:tc>
                    <a:extLst>
                      <a:ext uri="{0D108BD9-81ED-4DB2-BD59-A6C34878D82A}">
                        <a16:rowId xmlns:a16="http://schemas.microsoft.com/office/drawing/2014/main" val="2699857246"/>
                      </a:ext>
                    </a:extLst>
                  </a:tr>
                  <a:tr h="370840">
                    <a:tc>
                      <a:txBody>
                        <a:bodyPr/>
                        <a:lstStyle/>
                        <a:p>
                          <a:pPr algn="ctr"/>
                          <a:r>
                            <a:rPr lang="en-US" dirty="0"/>
                            <a:t>1 (Yes)</a:t>
                          </a:r>
                        </a:p>
                      </a:txBody>
                      <a:tcPr/>
                    </a:tc>
                    <a:tc>
                      <a:txBody>
                        <a:bodyPr/>
                        <a:lstStyle/>
                        <a:p>
                          <a:pPr algn="ctr"/>
                          <a:r>
                            <a:rPr lang="en-US" dirty="0"/>
                            <a:t>0 (No)</a:t>
                          </a:r>
                        </a:p>
                      </a:txBody>
                      <a:tcPr/>
                    </a:tc>
                    <a:tc>
                      <a:txBody>
                        <a:bodyPr/>
                        <a:lstStyle/>
                        <a:p>
                          <a:pPr algn="ctr"/>
                          <a:r>
                            <a:rPr lang="en-US" dirty="0"/>
                            <a:t>5</a:t>
                          </a:r>
                        </a:p>
                      </a:txBody>
                      <a:tcPr/>
                    </a:tc>
                    <a:tc>
                      <a:txBody>
                        <a:bodyPr/>
                        <a:lstStyle/>
                        <a:p>
                          <a:pPr algn="ctr"/>
                          <a:r>
                            <a:rPr lang="en-US" dirty="0"/>
                            <a:t>5/50=.1</a:t>
                          </a:r>
                        </a:p>
                      </a:txBody>
                      <a:tcPr/>
                    </a:tc>
                    <a:extLst>
                      <a:ext uri="{0D108BD9-81ED-4DB2-BD59-A6C34878D82A}">
                        <a16:rowId xmlns:a16="http://schemas.microsoft.com/office/drawing/2014/main" val="1213970220"/>
                      </a:ext>
                    </a:extLst>
                  </a:tr>
                  <a:tr h="370840">
                    <a:tc>
                      <a:txBody>
                        <a:bodyPr/>
                        <a:lstStyle/>
                        <a:p>
                          <a:pPr algn="ctr"/>
                          <a:r>
                            <a:rPr lang="en-US" dirty="0"/>
                            <a:t>1 (Yes)</a:t>
                          </a:r>
                        </a:p>
                      </a:txBody>
                      <a:tcPr/>
                    </a:tc>
                    <a:tc>
                      <a:txBody>
                        <a:bodyPr/>
                        <a:lstStyle/>
                        <a:p>
                          <a:pPr algn="ctr"/>
                          <a:r>
                            <a:rPr lang="en-US" dirty="0"/>
                            <a:t>1 (Yes)</a:t>
                          </a:r>
                        </a:p>
                      </a:txBody>
                      <a:tcPr/>
                    </a:tc>
                    <a:tc>
                      <a:txBody>
                        <a:bodyPr/>
                        <a:lstStyle/>
                        <a:p>
                          <a:pPr algn="ctr"/>
                          <a:r>
                            <a:rPr lang="en-US" dirty="0"/>
                            <a:t>20</a:t>
                          </a:r>
                        </a:p>
                      </a:txBody>
                      <a:tcPr/>
                    </a:tc>
                    <a:tc>
                      <a:txBody>
                        <a:bodyPr/>
                        <a:lstStyle/>
                        <a:p>
                          <a:pPr algn="ctr"/>
                          <a:r>
                            <a:rPr lang="en-US" dirty="0"/>
                            <a:t>20/50=.4</a:t>
                          </a:r>
                        </a:p>
                      </a:txBody>
                      <a:tcPr/>
                    </a:tc>
                    <a:extLst>
                      <a:ext uri="{0D108BD9-81ED-4DB2-BD59-A6C34878D82A}">
                        <a16:rowId xmlns:a16="http://schemas.microsoft.com/office/drawing/2014/main" val="2503049224"/>
                      </a:ext>
                    </a:extLst>
                  </a:tr>
                </a:tbl>
              </a:graphicData>
            </a:graphic>
          </p:graphicFrame>
        </mc:Choice>
        <mc:Fallback xmlns="">
          <p:graphicFrame>
            <p:nvGraphicFramePr>
              <p:cNvPr id="5" name="Table 4">
                <a:extLst>
                  <a:ext uri="{FF2B5EF4-FFF2-40B4-BE49-F238E27FC236}">
                    <a16:creationId xmlns:a16="http://schemas.microsoft.com/office/drawing/2014/main" id="{B8049F8E-6522-4B1C-8ED7-310CFA4F35A3}"/>
                  </a:ext>
                </a:extLst>
              </p:cNvPr>
              <p:cNvGraphicFramePr>
                <a:graphicFrameLocks noGrp="1"/>
              </p:cNvGraphicFramePr>
              <p:nvPr>
                <p:extLst>
                  <p:ext uri="{D42A27DB-BD31-4B8C-83A1-F6EECF244321}">
                    <p14:modId xmlns:p14="http://schemas.microsoft.com/office/powerpoint/2010/main" val="1035509820"/>
                  </p:ext>
                </p:extLst>
              </p:nvPr>
            </p:nvGraphicFramePr>
            <p:xfrm>
              <a:off x="4715933" y="1506340"/>
              <a:ext cx="6536268" cy="2123440"/>
            </p:xfrm>
            <a:graphic>
              <a:graphicData uri="http://schemas.openxmlformats.org/drawingml/2006/table">
                <a:tbl>
                  <a:tblPr firstRow="1" bandRow="1">
                    <a:tableStyleId>{5C22544A-7EE6-4342-B048-85BDC9FD1C3A}</a:tableStyleId>
                  </a:tblPr>
                  <a:tblGrid>
                    <a:gridCol w="1634067">
                      <a:extLst>
                        <a:ext uri="{9D8B030D-6E8A-4147-A177-3AD203B41FA5}">
                          <a16:colId xmlns:a16="http://schemas.microsoft.com/office/drawing/2014/main" val="1626002752"/>
                        </a:ext>
                      </a:extLst>
                    </a:gridCol>
                    <a:gridCol w="1634067">
                      <a:extLst>
                        <a:ext uri="{9D8B030D-6E8A-4147-A177-3AD203B41FA5}">
                          <a16:colId xmlns:a16="http://schemas.microsoft.com/office/drawing/2014/main" val="2559378903"/>
                        </a:ext>
                      </a:extLst>
                    </a:gridCol>
                    <a:gridCol w="1634067">
                      <a:extLst>
                        <a:ext uri="{9D8B030D-6E8A-4147-A177-3AD203B41FA5}">
                          <a16:colId xmlns:a16="http://schemas.microsoft.com/office/drawing/2014/main" val="3771149025"/>
                        </a:ext>
                      </a:extLst>
                    </a:gridCol>
                    <a:gridCol w="1634067">
                      <a:extLst>
                        <a:ext uri="{9D8B030D-6E8A-4147-A177-3AD203B41FA5}">
                          <a16:colId xmlns:a16="http://schemas.microsoft.com/office/drawing/2014/main" val="853564398"/>
                        </a:ext>
                      </a:extLst>
                    </a:gridCol>
                  </a:tblGrid>
                  <a:tr h="640080">
                    <a:tc>
                      <a:txBody>
                        <a:bodyPr/>
                        <a:lstStyle/>
                        <a:p>
                          <a:endParaRPr lang="en-US"/>
                        </a:p>
                      </a:txBody>
                      <a:tcPr>
                        <a:blipFill>
                          <a:blip r:embed="rId2"/>
                          <a:stretch>
                            <a:fillRect l="-373" t="-4762" r="-301866" b="-246667"/>
                          </a:stretch>
                        </a:blipFill>
                      </a:tcPr>
                    </a:tc>
                    <a:tc>
                      <a:txBody>
                        <a:bodyPr/>
                        <a:lstStyle/>
                        <a:p>
                          <a:endParaRPr lang="en-US"/>
                        </a:p>
                      </a:txBody>
                      <a:tcPr>
                        <a:blipFill>
                          <a:blip r:embed="rId2"/>
                          <a:stretch>
                            <a:fillRect l="-100000" t="-4762" r="-200743" b="-246667"/>
                          </a:stretch>
                        </a:blipFill>
                      </a:tcPr>
                    </a:tc>
                    <a:tc>
                      <a:txBody>
                        <a:bodyPr/>
                        <a:lstStyle/>
                        <a:p>
                          <a:pPr algn="ctr"/>
                          <a:r>
                            <a:rPr lang="en-US" dirty="0"/>
                            <a:t>Count</a:t>
                          </a:r>
                        </a:p>
                      </a:txBody>
                      <a:tcPr/>
                    </a:tc>
                    <a:tc>
                      <a:txBody>
                        <a:bodyPr/>
                        <a:lstStyle/>
                        <a:p>
                          <a:endParaRPr lang="en-US"/>
                        </a:p>
                      </a:txBody>
                      <a:tcPr>
                        <a:blipFill>
                          <a:blip r:embed="rId2"/>
                          <a:stretch>
                            <a:fillRect l="-300746" t="-4762" r="-1493" b="-246667"/>
                          </a:stretch>
                        </a:blipFill>
                      </a:tcPr>
                    </a:tc>
                    <a:extLst>
                      <a:ext uri="{0D108BD9-81ED-4DB2-BD59-A6C34878D82A}">
                        <a16:rowId xmlns:a16="http://schemas.microsoft.com/office/drawing/2014/main" val="4222048824"/>
                      </a:ext>
                    </a:extLst>
                  </a:tr>
                  <a:tr h="370840">
                    <a:tc>
                      <a:txBody>
                        <a:bodyPr/>
                        <a:lstStyle/>
                        <a:p>
                          <a:pPr algn="ctr"/>
                          <a:r>
                            <a:rPr lang="en-US" dirty="0"/>
                            <a:t>0 (No)</a:t>
                          </a:r>
                        </a:p>
                      </a:txBody>
                      <a:tcPr/>
                    </a:tc>
                    <a:tc>
                      <a:txBody>
                        <a:bodyPr/>
                        <a:lstStyle/>
                        <a:p>
                          <a:pPr algn="ctr"/>
                          <a:r>
                            <a:rPr lang="en-US" dirty="0"/>
                            <a:t>0 (No)</a:t>
                          </a:r>
                        </a:p>
                      </a:txBody>
                      <a:tcPr/>
                    </a:tc>
                    <a:tc>
                      <a:txBody>
                        <a:bodyPr/>
                        <a:lstStyle/>
                        <a:p>
                          <a:pPr algn="ctr"/>
                          <a:r>
                            <a:rPr lang="en-US" dirty="0"/>
                            <a:t>10</a:t>
                          </a:r>
                        </a:p>
                      </a:txBody>
                      <a:tcPr/>
                    </a:tc>
                    <a:tc>
                      <a:txBody>
                        <a:bodyPr/>
                        <a:lstStyle/>
                        <a:p>
                          <a:pPr algn="ctr"/>
                          <a:r>
                            <a:rPr lang="en-US" dirty="0"/>
                            <a:t>10/50=.2</a:t>
                          </a:r>
                        </a:p>
                      </a:txBody>
                      <a:tcPr/>
                    </a:tc>
                    <a:extLst>
                      <a:ext uri="{0D108BD9-81ED-4DB2-BD59-A6C34878D82A}">
                        <a16:rowId xmlns:a16="http://schemas.microsoft.com/office/drawing/2014/main" val="2687732236"/>
                      </a:ext>
                    </a:extLst>
                  </a:tr>
                  <a:tr h="370840">
                    <a:tc>
                      <a:txBody>
                        <a:bodyPr/>
                        <a:lstStyle/>
                        <a:p>
                          <a:pPr algn="ctr"/>
                          <a:r>
                            <a:rPr lang="en-US" dirty="0"/>
                            <a:t>0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(Yes)</a:t>
                          </a:r>
                        </a:p>
                      </a:txBody>
                      <a:tcPr/>
                    </a:tc>
                    <a:tc>
                      <a:txBody>
                        <a:bodyPr/>
                        <a:lstStyle/>
                        <a:p>
                          <a:pPr algn="ctr"/>
                          <a:r>
                            <a:rPr lang="en-US" dirty="0"/>
                            <a:t>15</a:t>
                          </a:r>
                        </a:p>
                      </a:txBody>
                      <a:tcPr/>
                    </a:tc>
                    <a:tc>
                      <a:txBody>
                        <a:bodyPr/>
                        <a:lstStyle/>
                        <a:p>
                          <a:pPr algn="ctr"/>
                          <a:r>
                            <a:rPr lang="en-US" dirty="0"/>
                            <a:t>15/50=.3</a:t>
                          </a:r>
                        </a:p>
                      </a:txBody>
                      <a:tcPr/>
                    </a:tc>
                    <a:extLst>
                      <a:ext uri="{0D108BD9-81ED-4DB2-BD59-A6C34878D82A}">
                        <a16:rowId xmlns:a16="http://schemas.microsoft.com/office/drawing/2014/main" val="2699857246"/>
                      </a:ext>
                    </a:extLst>
                  </a:tr>
                  <a:tr h="370840">
                    <a:tc>
                      <a:txBody>
                        <a:bodyPr/>
                        <a:lstStyle/>
                        <a:p>
                          <a:pPr algn="ctr"/>
                          <a:r>
                            <a:rPr lang="en-US" dirty="0"/>
                            <a:t>1 (Yes)</a:t>
                          </a:r>
                        </a:p>
                      </a:txBody>
                      <a:tcPr/>
                    </a:tc>
                    <a:tc>
                      <a:txBody>
                        <a:bodyPr/>
                        <a:lstStyle/>
                        <a:p>
                          <a:pPr algn="ctr"/>
                          <a:r>
                            <a:rPr lang="en-US" dirty="0"/>
                            <a:t>0 (No)</a:t>
                          </a:r>
                        </a:p>
                      </a:txBody>
                      <a:tcPr/>
                    </a:tc>
                    <a:tc>
                      <a:txBody>
                        <a:bodyPr/>
                        <a:lstStyle/>
                        <a:p>
                          <a:pPr algn="ctr"/>
                          <a:r>
                            <a:rPr lang="en-US" dirty="0"/>
                            <a:t>5</a:t>
                          </a:r>
                        </a:p>
                      </a:txBody>
                      <a:tcPr/>
                    </a:tc>
                    <a:tc>
                      <a:txBody>
                        <a:bodyPr/>
                        <a:lstStyle/>
                        <a:p>
                          <a:pPr algn="ctr"/>
                          <a:r>
                            <a:rPr lang="en-US" dirty="0"/>
                            <a:t>5/50=.1</a:t>
                          </a:r>
                        </a:p>
                      </a:txBody>
                      <a:tcPr/>
                    </a:tc>
                    <a:extLst>
                      <a:ext uri="{0D108BD9-81ED-4DB2-BD59-A6C34878D82A}">
                        <a16:rowId xmlns:a16="http://schemas.microsoft.com/office/drawing/2014/main" val="1213970220"/>
                      </a:ext>
                    </a:extLst>
                  </a:tr>
                  <a:tr h="370840">
                    <a:tc>
                      <a:txBody>
                        <a:bodyPr/>
                        <a:lstStyle/>
                        <a:p>
                          <a:pPr algn="ctr"/>
                          <a:r>
                            <a:rPr lang="en-US" dirty="0"/>
                            <a:t>1 (Yes)</a:t>
                          </a:r>
                        </a:p>
                      </a:txBody>
                      <a:tcPr/>
                    </a:tc>
                    <a:tc>
                      <a:txBody>
                        <a:bodyPr/>
                        <a:lstStyle/>
                        <a:p>
                          <a:pPr algn="ctr"/>
                          <a:r>
                            <a:rPr lang="en-US" dirty="0"/>
                            <a:t>1 (Yes)</a:t>
                          </a:r>
                        </a:p>
                      </a:txBody>
                      <a:tcPr/>
                    </a:tc>
                    <a:tc>
                      <a:txBody>
                        <a:bodyPr/>
                        <a:lstStyle/>
                        <a:p>
                          <a:pPr algn="ctr"/>
                          <a:r>
                            <a:rPr lang="en-US" dirty="0"/>
                            <a:t>20</a:t>
                          </a:r>
                        </a:p>
                      </a:txBody>
                      <a:tcPr/>
                    </a:tc>
                    <a:tc>
                      <a:txBody>
                        <a:bodyPr/>
                        <a:lstStyle/>
                        <a:p>
                          <a:pPr algn="ctr"/>
                          <a:r>
                            <a:rPr lang="en-US" dirty="0"/>
                            <a:t>20/50=.4</a:t>
                          </a:r>
                        </a:p>
                      </a:txBody>
                      <a:tcPr/>
                    </a:tc>
                    <a:extLst>
                      <a:ext uri="{0D108BD9-81ED-4DB2-BD59-A6C34878D82A}">
                        <a16:rowId xmlns:a16="http://schemas.microsoft.com/office/drawing/2014/main" val="2503049224"/>
                      </a:ext>
                    </a:extLst>
                  </a:tr>
                </a:tbl>
              </a:graphicData>
            </a:graphic>
          </p:graphicFrame>
        </mc:Fallback>
      </mc:AlternateContent>
    </p:spTree>
    <p:extLst>
      <p:ext uri="{BB962C8B-B14F-4D97-AF65-F5344CB8AC3E}">
        <p14:creationId xmlns:p14="http://schemas.microsoft.com/office/powerpoint/2010/main" val="1898365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1AE76-5C64-4CE3-9288-D49EEB7585BA}"/>
              </a:ext>
            </a:extLst>
          </p:cNvPr>
          <p:cNvSpPr>
            <a:spLocks noGrp="1"/>
          </p:cNvSpPr>
          <p:nvPr>
            <p:ph type="title"/>
          </p:nvPr>
        </p:nvSpPr>
        <p:spPr/>
        <p:txBody>
          <a:bodyPr/>
          <a:lstStyle/>
          <a:p>
            <a:r>
              <a:rPr lang="en-US" dirty="0"/>
              <a:t>What Are We Doing When We Marginalize?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F0FB5C-4FB5-4897-A685-A6214DED4CE0}"/>
                  </a:ext>
                </a:extLst>
              </p:cNvPr>
              <p:cNvSpPr>
                <a:spLocks noGrp="1"/>
              </p:cNvSpPr>
              <p:nvPr>
                <p:ph idx="1"/>
              </p:nvPr>
            </p:nvSpPr>
            <p:spPr/>
            <p:txBody>
              <a:bodyPr/>
              <a:lstStyle/>
              <a:p>
                <a:r>
                  <a:rPr lang="en-US" dirty="0"/>
                  <a:t>In the last 50 weeks:</a:t>
                </a:r>
              </a:p>
              <a:p>
                <a:endParaRPr lang="en-US" dirty="0"/>
              </a:p>
              <a:p>
                <a:endParaRPr lang="en-US" dirty="0"/>
              </a:p>
              <a:p>
                <a:endParaRPr lang="en-US" dirty="0"/>
              </a:p>
              <a:p>
                <a:r>
                  <a:rPr lang="en-US" dirty="0"/>
                  <a:t>We have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𝑆𝑜𝑙𝑑</m:t>
                        </m:r>
                        <m:r>
                          <a:rPr lang="en-US" b="0" i="1" smtClean="0">
                            <a:latin typeface="Cambria Math" panose="02040503050406030204" pitchFamily="18" charset="0"/>
                          </a:rPr>
                          <m:t> </m:t>
                        </m:r>
                        <m:r>
                          <a:rPr lang="en-US" b="0" i="1" smtClean="0">
                            <a:latin typeface="Cambria Math" panose="02040503050406030204" pitchFamily="18" charset="0"/>
                          </a:rPr>
                          <m:t>𝑂𝑢𝑡</m:t>
                        </m:r>
                        <m:r>
                          <a:rPr lang="en-US" b="0" i="1" smtClean="0">
                            <a:latin typeface="Cambria Math" panose="02040503050406030204" pitchFamily="18" charset="0"/>
                          </a:rPr>
                          <m:t>,</m:t>
                        </m:r>
                        <m:r>
                          <a:rPr lang="en-US" b="0" i="1" smtClean="0">
                            <a:latin typeface="Cambria Math" panose="02040503050406030204" pitchFamily="18" charset="0"/>
                          </a:rPr>
                          <m:t>𝑅𝑎𝑖𝑛</m:t>
                        </m:r>
                      </m:e>
                    </m:d>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8F0FB5C-4FB5-4897-A685-A6214DED4CE0}"/>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B8049F8E-6522-4B1C-8ED7-310CFA4F35A3}"/>
                  </a:ext>
                </a:extLst>
              </p:cNvPr>
              <p:cNvGraphicFramePr>
                <a:graphicFrameLocks noGrp="1"/>
              </p:cNvGraphicFramePr>
              <p:nvPr>
                <p:extLst>
                  <p:ext uri="{D42A27DB-BD31-4B8C-83A1-F6EECF244321}">
                    <p14:modId xmlns:p14="http://schemas.microsoft.com/office/powerpoint/2010/main" val="2955506657"/>
                  </p:ext>
                </p:extLst>
              </p:nvPr>
            </p:nvGraphicFramePr>
            <p:xfrm>
              <a:off x="4715933" y="1506340"/>
              <a:ext cx="6536268" cy="2123440"/>
            </p:xfrm>
            <a:graphic>
              <a:graphicData uri="http://schemas.openxmlformats.org/drawingml/2006/table">
                <a:tbl>
                  <a:tblPr firstRow="1" bandRow="1">
                    <a:tableStyleId>{5C22544A-7EE6-4342-B048-85BDC9FD1C3A}</a:tableStyleId>
                  </a:tblPr>
                  <a:tblGrid>
                    <a:gridCol w="1634067">
                      <a:extLst>
                        <a:ext uri="{9D8B030D-6E8A-4147-A177-3AD203B41FA5}">
                          <a16:colId xmlns:a16="http://schemas.microsoft.com/office/drawing/2014/main" val="1626002752"/>
                        </a:ext>
                      </a:extLst>
                    </a:gridCol>
                    <a:gridCol w="1634067">
                      <a:extLst>
                        <a:ext uri="{9D8B030D-6E8A-4147-A177-3AD203B41FA5}">
                          <a16:colId xmlns:a16="http://schemas.microsoft.com/office/drawing/2014/main" val="2559378903"/>
                        </a:ext>
                      </a:extLst>
                    </a:gridCol>
                    <a:gridCol w="1634067">
                      <a:extLst>
                        <a:ext uri="{9D8B030D-6E8A-4147-A177-3AD203B41FA5}">
                          <a16:colId xmlns:a16="http://schemas.microsoft.com/office/drawing/2014/main" val="3771149025"/>
                        </a:ext>
                      </a:extLst>
                    </a:gridCol>
                    <a:gridCol w="1634067">
                      <a:extLst>
                        <a:ext uri="{9D8B030D-6E8A-4147-A177-3AD203B41FA5}">
                          <a16:colId xmlns:a16="http://schemas.microsoft.com/office/drawing/2014/main" val="853564398"/>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𝑺𝒐𝒍𝒅</m:t>
                                </m:r>
                                <m:r>
                                  <a:rPr lang="en-US" b="1" i="1" dirty="0" smtClean="0">
                                    <a:latin typeface="Cambria Math" panose="02040503050406030204" pitchFamily="18" charset="0"/>
                                  </a:rPr>
                                  <m:t> </m:t>
                                </m:r>
                                <m:r>
                                  <a:rPr lang="en-US" b="1" i="1" dirty="0" smtClean="0">
                                    <a:latin typeface="Cambria Math" panose="02040503050406030204" pitchFamily="18" charset="0"/>
                                  </a:rPr>
                                  <m:t>𝑶𝒖𝒕</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𝑹𝒂𝒊𝒏</m:t>
                                </m:r>
                              </m:oMath>
                            </m:oMathPara>
                          </a14:m>
                          <a:endParaRPr lang="en-US" dirty="0"/>
                        </a:p>
                      </a:txBody>
                      <a:tcPr/>
                    </a:tc>
                    <a:tc>
                      <a:txBody>
                        <a:bodyPr/>
                        <a:lstStyle/>
                        <a:p>
                          <a:pPr algn="ctr"/>
                          <a:r>
                            <a:rPr lang="en-US" dirty="0"/>
                            <a:t>Count</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b="1" i="1" dirty="0" smtClean="0">
                                    <a:latin typeface="Cambria Math" panose="02040503050406030204" pitchFamily="18" charset="0"/>
                                  </a:rPr>
                                  <m:t>𝑺𝒐𝒍𝒅</m:t>
                                </m:r>
                                <m:r>
                                  <a:rPr lang="en-US" sz="1800" b="1" i="1" dirty="0" smtClean="0">
                                    <a:latin typeface="Cambria Math" panose="02040503050406030204" pitchFamily="18" charset="0"/>
                                  </a:rPr>
                                  <m:t> </m:t>
                                </m:r>
                                <m:r>
                                  <a:rPr lang="en-US" sz="1800" b="1" i="1" dirty="0" smtClean="0">
                                    <a:latin typeface="Cambria Math" panose="02040503050406030204" pitchFamily="18" charset="0"/>
                                  </a:rPr>
                                  <m:t>𝑶𝒖𝒕</m:t>
                                </m:r>
                                <m:r>
                                  <a:rPr lang="en-US" sz="1800" b="1" i="1" dirty="0" smtClean="0">
                                    <a:latin typeface="Cambria Math" panose="02040503050406030204" pitchFamily="18" charset="0"/>
                                  </a:rPr>
                                  <m:t>, </m:t>
                                </m:r>
                              </m:oMath>
                            </m:oMathPara>
                          </a14:m>
                          <a:endParaRPr lang="en-US" sz="1800" b="1"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𝑹𝒂𝒊𝒏</m:t>
                                </m:r>
                                <m:r>
                                  <a:rPr lang="en-US" sz="1800" b="1" i="1" dirty="0"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4222048824"/>
                      </a:ext>
                    </a:extLst>
                  </a:tr>
                  <a:tr h="370840">
                    <a:tc>
                      <a:txBody>
                        <a:bodyPr/>
                        <a:lstStyle/>
                        <a:p>
                          <a:pPr algn="ctr"/>
                          <a:r>
                            <a:rPr lang="en-US" dirty="0"/>
                            <a:t>0 (No)</a:t>
                          </a:r>
                        </a:p>
                      </a:txBody>
                      <a:tcPr/>
                    </a:tc>
                    <a:tc>
                      <a:txBody>
                        <a:bodyPr/>
                        <a:lstStyle/>
                        <a:p>
                          <a:pPr algn="ctr"/>
                          <a:r>
                            <a:rPr lang="en-US" dirty="0"/>
                            <a:t>0 (No)</a:t>
                          </a:r>
                        </a:p>
                      </a:txBody>
                      <a:tcPr/>
                    </a:tc>
                    <a:tc>
                      <a:txBody>
                        <a:bodyPr/>
                        <a:lstStyle/>
                        <a:p>
                          <a:pPr algn="ctr"/>
                          <a:r>
                            <a:rPr lang="en-US" dirty="0"/>
                            <a:t>10</a:t>
                          </a:r>
                        </a:p>
                      </a:txBody>
                      <a:tcPr/>
                    </a:tc>
                    <a:tc>
                      <a:txBody>
                        <a:bodyPr/>
                        <a:lstStyle/>
                        <a:p>
                          <a:pPr algn="ctr"/>
                          <a:r>
                            <a:rPr lang="en-US" dirty="0"/>
                            <a:t>10/50=.2</a:t>
                          </a:r>
                        </a:p>
                      </a:txBody>
                      <a:tcPr/>
                    </a:tc>
                    <a:extLst>
                      <a:ext uri="{0D108BD9-81ED-4DB2-BD59-A6C34878D82A}">
                        <a16:rowId xmlns:a16="http://schemas.microsoft.com/office/drawing/2014/main" val="2687732236"/>
                      </a:ext>
                    </a:extLst>
                  </a:tr>
                  <a:tr h="370840">
                    <a:tc>
                      <a:txBody>
                        <a:bodyPr/>
                        <a:lstStyle/>
                        <a:p>
                          <a:pPr algn="ctr"/>
                          <a:r>
                            <a:rPr lang="en-US" dirty="0"/>
                            <a:t>0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(Yes)</a:t>
                          </a:r>
                        </a:p>
                      </a:txBody>
                      <a:tcPr/>
                    </a:tc>
                    <a:tc>
                      <a:txBody>
                        <a:bodyPr/>
                        <a:lstStyle/>
                        <a:p>
                          <a:pPr algn="ctr"/>
                          <a:r>
                            <a:rPr lang="en-US" dirty="0"/>
                            <a:t>15</a:t>
                          </a:r>
                        </a:p>
                      </a:txBody>
                      <a:tcPr/>
                    </a:tc>
                    <a:tc>
                      <a:txBody>
                        <a:bodyPr/>
                        <a:lstStyle/>
                        <a:p>
                          <a:pPr algn="ctr"/>
                          <a:r>
                            <a:rPr lang="en-US" dirty="0"/>
                            <a:t>15/50=.3</a:t>
                          </a:r>
                        </a:p>
                      </a:txBody>
                      <a:tcPr/>
                    </a:tc>
                    <a:extLst>
                      <a:ext uri="{0D108BD9-81ED-4DB2-BD59-A6C34878D82A}">
                        <a16:rowId xmlns:a16="http://schemas.microsoft.com/office/drawing/2014/main" val="2699857246"/>
                      </a:ext>
                    </a:extLst>
                  </a:tr>
                  <a:tr h="370840">
                    <a:tc>
                      <a:txBody>
                        <a:bodyPr/>
                        <a:lstStyle/>
                        <a:p>
                          <a:pPr algn="ctr"/>
                          <a:r>
                            <a:rPr lang="en-US" dirty="0"/>
                            <a:t>1 (Yes)</a:t>
                          </a:r>
                        </a:p>
                      </a:txBody>
                      <a:tcPr/>
                    </a:tc>
                    <a:tc>
                      <a:txBody>
                        <a:bodyPr/>
                        <a:lstStyle/>
                        <a:p>
                          <a:pPr algn="ctr"/>
                          <a:r>
                            <a:rPr lang="en-US" dirty="0"/>
                            <a:t>0 (No)</a:t>
                          </a:r>
                        </a:p>
                      </a:txBody>
                      <a:tcPr/>
                    </a:tc>
                    <a:tc>
                      <a:txBody>
                        <a:bodyPr/>
                        <a:lstStyle/>
                        <a:p>
                          <a:pPr algn="ctr"/>
                          <a:r>
                            <a:rPr lang="en-US" dirty="0"/>
                            <a:t>5</a:t>
                          </a:r>
                        </a:p>
                      </a:txBody>
                      <a:tcPr/>
                    </a:tc>
                    <a:tc>
                      <a:txBody>
                        <a:bodyPr/>
                        <a:lstStyle/>
                        <a:p>
                          <a:pPr algn="ctr"/>
                          <a:r>
                            <a:rPr lang="en-US" dirty="0"/>
                            <a:t>5/50=.1</a:t>
                          </a:r>
                        </a:p>
                      </a:txBody>
                      <a:tcPr/>
                    </a:tc>
                    <a:extLst>
                      <a:ext uri="{0D108BD9-81ED-4DB2-BD59-A6C34878D82A}">
                        <a16:rowId xmlns:a16="http://schemas.microsoft.com/office/drawing/2014/main" val="1213970220"/>
                      </a:ext>
                    </a:extLst>
                  </a:tr>
                  <a:tr h="370840">
                    <a:tc>
                      <a:txBody>
                        <a:bodyPr/>
                        <a:lstStyle/>
                        <a:p>
                          <a:pPr algn="ctr"/>
                          <a:r>
                            <a:rPr lang="en-US" dirty="0"/>
                            <a:t>1 (Yes)</a:t>
                          </a:r>
                        </a:p>
                      </a:txBody>
                      <a:tcPr/>
                    </a:tc>
                    <a:tc>
                      <a:txBody>
                        <a:bodyPr/>
                        <a:lstStyle/>
                        <a:p>
                          <a:pPr algn="ctr"/>
                          <a:r>
                            <a:rPr lang="en-US" dirty="0"/>
                            <a:t>1 (Yes)</a:t>
                          </a:r>
                        </a:p>
                      </a:txBody>
                      <a:tcPr/>
                    </a:tc>
                    <a:tc>
                      <a:txBody>
                        <a:bodyPr/>
                        <a:lstStyle/>
                        <a:p>
                          <a:pPr algn="ctr"/>
                          <a:r>
                            <a:rPr lang="en-US" dirty="0"/>
                            <a:t>20</a:t>
                          </a:r>
                        </a:p>
                      </a:txBody>
                      <a:tcPr/>
                    </a:tc>
                    <a:tc>
                      <a:txBody>
                        <a:bodyPr/>
                        <a:lstStyle/>
                        <a:p>
                          <a:pPr algn="ctr"/>
                          <a:r>
                            <a:rPr lang="en-US" dirty="0"/>
                            <a:t>20/50=.4</a:t>
                          </a:r>
                        </a:p>
                      </a:txBody>
                      <a:tcPr/>
                    </a:tc>
                    <a:extLst>
                      <a:ext uri="{0D108BD9-81ED-4DB2-BD59-A6C34878D82A}">
                        <a16:rowId xmlns:a16="http://schemas.microsoft.com/office/drawing/2014/main" val="2503049224"/>
                      </a:ext>
                    </a:extLst>
                  </a:tr>
                </a:tbl>
              </a:graphicData>
            </a:graphic>
          </p:graphicFrame>
        </mc:Choice>
        <mc:Fallback xmlns="">
          <p:graphicFrame>
            <p:nvGraphicFramePr>
              <p:cNvPr id="5" name="Table 4">
                <a:extLst>
                  <a:ext uri="{FF2B5EF4-FFF2-40B4-BE49-F238E27FC236}">
                    <a16:creationId xmlns:a16="http://schemas.microsoft.com/office/drawing/2014/main" id="{B8049F8E-6522-4B1C-8ED7-310CFA4F35A3}"/>
                  </a:ext>
                </a:extLst>
              </p:cNvPr>
              <p:cNvGraphicFramePr>
                <a:graphicFrameLocks noGrp="1"/>
              </p:cNvGraphicFramePr>
              <p:nvPr>
                <p:extLst>
                  <p:ext uri="{D42A27DB-BD31-4B8C-83A1-F6EECF244321}">
                    <p14:modId xmlns:p14="http://schemas.microsoft.com/office/powerpoint/2010/main" val="2955506657"/>
                  </p:ext>
                </p:extLst>
              </p:nvPr>
            </p:nvGraphicFramePr>
            <p:xfrm>
              <a:off x="4715933" y="1506340"/>
              <a:ext cx="6536268" cy="2123440"/>
            </p:xfrm>
            <a:graphic>
              <a:graphicData uri="http://schemas.openxmlformats.org/drawingml/2006/table">
                <a:tbl>
                  <a:tblPr firstRow="1" bandRow="1">
                    <a:tableStyleId>{5C22544A-7EE6-4342-B048-85BDC9FD1C3A}</a:tableStyleId>
                  </a:tblPr>
                  <a:tblGrid>
                    <a:gridCol w="1634067">
                      <a:extLst>
                        <a:ext uri="{9D8B030D-6E8A-4147-A177-3AD203B41FA5}">
                          <a16:colId xmlns:a16="http://schemas.microsoft.com/office/drawing/2014/main" val="1626002752"/>
                        </a:ext>
                      </a:extLst>
                    </a:gridCol>
                    <a:gridCol w="1634067">
                      <a:extLst>
                        <a:ext uri="{9D8B030D-6E8A-4147-A177-3AD203B41FA5}">
                          <a16:colId xmlns:a16="http://schemas.microsoft.com/office/drawing/2014/main" val="2559378903"/>
                        </a:ext>
                      </a:extLst>
                    </a:gridCol>
                    <a:gridCol w="1634067">
                      <a:extLst>
                        <a:ext uri="{9D8B030D-6E8A-4147-A177-3AD203B41FA5}">
                          <a16:colId xmlns:a16="http://schemas.microsoft.com/office/drawing/2014/main" val="3771149025"/>
                        </a:ext>
                      </a:extLst>
                    </a:gridCol>
                    <a:gridCol w="1634067">
                      <a:extLst>
                        <a:ext uri="{9D8B030D-6E8A-4147-A177-3AD203B41FA5}">
                          <a16:colId xmlns:a16="http://schemas.microsoft.com/office/drawing/2014/main" val="853564398"/>
                        </a:ext>
                      </a:extLst>
                    </a:gridCol>
                  </a:tblGrid>
                  <a:tr h="640080">
                    <a:tc>
                      <a:txBody>
                        <a:bodyPr/>
                        <a:lstStyle/>
                        <a:p>
                          <a:endParaRPr lang="en-US"/>
                        </a:p>
                      </a:txBody>
                      <a:tcPr>
                        <a:blipFill>
                          <a:blip r:embed="rId3"/>
                          <a:stretch>
                            <a:fillRect l="-373" t="-4762" r="-301866" b="-246667"/>
                          </a:stretch>
                        </a:blipFill>
                      </a:tcPr>
                    </a:tc>
                    <a:tc>
                      <a:txBody>
                        <a:bodyPr/>
                        <a:lstStyle/>
                        <a:p>
                          <a:endParaRPr lang="en-US"/>
                        </a:p>
                      </a:txBody>
                      <a:tcPr>
                        <a:blipFill>
                          <a:blip r:embed="rId3"/>
                          <a:stretch>
                            <a:fillRect l="-100000" t="-4762" r="-200743" b="-246667"/>
                          </a:stretch>
                        </a:blipFill>
                      </a:tcPr>
                    </a:tc>
                    <a:tc>
                      <a:txBody>
                        <a:bodyPr/>
                        <a:lstStyle/>
                        <a:p>
                          <a:pPr algn="ctr"/>
                          <a:r>
                            <a:rPr lang="en-US" dirty="0"/>
                            <a:t>Count</a:t>
                          </a:r>
                        </a:p>
                      </a:txBody>
                      <a:tcPr/>
                    </a:tc>
                    <a:tc>
                      <a:txBody>
                        <a:bodyPr/>
                        <a:lstStyle/>
                        <a:p>
                          <a:endParaRPr lang="en-US"/>
                        </a:p>
                      </a:txBody>
                      <a:tcPr>
                        <a:blipFill>
                          <a:blip r:embed="rId3"/>
                          <a:stretch>
                            <a:fillRect l="-300746" t="-4762" r="-1493" b="-246667"/>
                          </a:stretch>
                        </a:blipFill>
                      </a:tcPr>
                    </a:tc>
                    <a:extLst>
                      <a:ext uri="{0D108BD9-81ED-4DB2-BD59-A6C34878D82A}">
                        <a16:rowId xmlns:a16="http://schemas.microsoft.com/office/drawing/2014/main" val="4222048824"/>
                      </a:ext>
                    </a:extLst>
                  </a:tr>
                  <a:tr h="370840">
                    <a:tc>
                      <a:txBody>
                        <a:bodyPr/>
                        <a:lstStyle/>
                        <a:p>
                          <a:pPr algn="ctr"/>
                          <a:r>
                            <a:rPr lang="en-US" dirty="0"/>
                            <a:t>0 (No)</a:t>
                          </a:r>
                        </a:p>
                      </a:txBody>
                      <a:tcPr/>
                    </a:tc>
                    <a:tc>
                      <a:txBody>
                        <a:bodyPr/>
                        <a:lstStyle/>
                        <a:p>
                          <a:pPr algn="ctr"/>
                          <a:r>
                            <a:rPr lang="en-US" dirty="0"/>
                            <a:t>0 (No)</a:t>
                          </a:r>
                        </a:p>
                      </a:txBody>
                      <a:tcPr/>
                    </a:tc>
                    <a:tc>
                      <a:txBody>
                        <a:bodyPr/>
                        <a:lstStyle/>
                        <a:p>
                          <a:pPr algn="ctr"/>
                          <a:r>
                            <a:rPr lang="en-US" dirty="0"/>
                            <a:t>10</a:t>
                          </a:r>
                        </a:p>
                      </a:txBody>
                      <a:tcPr/>
                    </a:tc>
                    <a:tc>
                      <a:txBody>
                        <a:bodyPr/>
                        <a:lstStyle/>
                        <a:p>
                          <a:pPr algn="ctr"/>
                          <a:r>
                            <a:rPr lang="en-US" dirty="0"/>
                            <a:t>10/50=.2</a:t>
                          </a:r>
                        </a:p>
                      </a:txBody>
                      <a:tcPr/>
                    </a:tc>
                    <a:extLst>
                      <a:ext uri="{0D108BD9-81ED-4DB2-BD59-A6C34878D82A}">
                        <a16:rowId xmlns:a16="http://schemas.microsoft.com/office/drawing/2014/main" val="2687732236"/>
                      </a:ext>
                    </a:extLst>
                  </a:tr>
                  <a:tr h="370840">
                    <a:tc>
                      <a:txBody>
                        <a:bodyPr/>
                        <a:lstStyle/>
                        <a:p>
                          <a:pPr algn="ctr"/>
                          <a:r>
                            <a:rPr lang="en-US" dirty="0"/>
                            <a:t>0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(Yes)</a:t>
                          </a:r>
                        </a:p>
                      </a:txBody>
                      <a:tcPr/>
                    </a:tc>
                    <a:tc>
                      <a:txBody>
                        <a:bodyPr/>
                        <a:lstStyle/>
                        <a:p>
                          <a:pPr algn="ctr"/>
                          <a:r>
                            <a:rPr lang="en-US" dirty="0"/>
                            <a:t>15</a:t>
                          </a:r>
                        </a:p>
                      </a:txBody>
                      <a:tcPr/>
                    </a:tc>
                    <a:tc>
                      <a:txBody>
                        <a:bodyPr/>
                        <a:lstStyle/>
                        <a:p>
                          <a:pPr algn="ctr"/>
                          <a:r>
                            <a:rPr lang="en-US" dirty="0"/>
                            <a:t>15/50=.3</a:t>
                          </a:r>
                        </a:p>
                      </a:txBody>
                      <a:tcPr/>
                    </a:tc>
                    <a:extLst>
                      <a:ext uri="{0D108BD9-81ED-4DB2-BD59-A6C34878D82A}">
                        <a16:rowId xmlns:a16="http://schemas.microsoft.com/office/drawing/2014/main" val="2699857246"/>
                      </a:ext>
                    </a:extLst>
                  </a:tr>
                  <a:tr h="370840">
                    <a:tc>
                      <a:txBody>
                        <a:bodyPr/>
                        <a:lstStyle/>
                        <a:p>
                          <a:pPr algn="ctr"/>
                          <a:r>
                            <a:rPr lang="en-US" dirty="0"/>
                            <a:t>1 (Yes)</a:t>
                          </a:r>
                        </a:p>
                      </a:txBody>
                      <a:tcPr/>
                    </a:tc>
                    <a:tc>
                      <a:txBody>
                        <a:bodyPr/>
                        <a:lstStyle/>
                        <a:p>
                          <a:pPr algn="ctr"/>
                          <a:r>
                            <a:rPr lang="en-US" dirty="0"/>
                            <a:t>0 (No)</a:t>
                          </a:r>
                        </a:p>
                      </a:txBody>
                      <a:tcPr/>
                    </a:tc>
                    <a:tc>
                      <a:txBody>
                        <a:bodyPr/>
                        <a:lstStyle/>
                        <a:p>
                          <a:pPr algn="ctr"/>
                          <a:r>
                            <a:rPr lang="en-US" dirty="0"/>
                            <a:t>5</a:t>
                          </a:r>
                        </a:p>
                      </a:txBody>
                      <a:tcPr/>
                    </a:tc>
                    <a:tc>
                      <a:txBody>
                        <a:bodyPr/>
                        <a:lstStyle/>
                        <a:p>
                          <a:pPr algn="ctr"/>
                          <a:r>
                            <a:rPr lang="en-US" dirty="0"/>
                            <a:t>5/50=.1</a:t>
                          </a:r>
                        </a:p>
                      </a:txBody>
                      <a:tcPr/>
                    </a:tc>
                    <a:extLst>
                      <a:ext uri="{0D108BD9-81ED-4DB2-BD59-A6C34878D82A}">
                        <a16:rowId xmlns:a16="http://schemas.microsoft.com/office/drawing/2014/main" val="1213970220"/>
                      </a:ext>
                    </a:extLst>
                  </a:tr>
                  <a:tr h="370840">
                    <a:tc>
                      <a:txBody>
                        <a:bodyPr/>
                        <a:lstStyle/>
                        <a:p>
                          <a:pPr algn="ctr"/>
                          <a:r>
                            <a:rPr lang="en-US" dirty="0"/>
                            <a:t>1 (Yes)</a:t>
                          </a:r>
                        </a:p>
                      </a:txBody>
                      <a:tcPr/>
                    </a:tc>
                    <a:tc>
                      <a:txBody>
                        <a:bodyPr/>
                        <a:lstStyle/>
                        <a:p>
                          <a:pPr algn="ctr"/>
                          <a:r>
                            <a:rPr lang="en-US" dirty="0"/>
                            <a:t>1 (Yes)</a:t>
                          </a:r>
                        </a:p>
                      </a:txBody>
                      <a:tcPr/>
                    </a:tc>
                    <a:tc>
                      <a:txBody>
                        <a:bodyPr/>
                        <a:lstStyle/>
                        <a:p>
                          <a:pPr algn="ctr"/>
                          <a:r>
                            <a:rPr lang="en-US" dirty="0"/>
                            <a:t>20</a:t>
                          </a:r>
                        </a:p>
                      </a:txBody>
                      <a:tcPr/>
                    </a:tc>
                    <a:tc>
                      <a:txBody>
                        <a:bodyPr/>
                        <a:lstStyle/>
                        <a:p>
                          <a:pPr algn="ctr"/>
                          <a:r>
                            <a:rPr lang="en-US" dirty="0"/>
                            <a:t>20/50=.4</a:t>
                          </a:r>
                        </a:p>
                      </a:txBody>
                      <a:tcPr/>
                    </a:tc>
                    <a:extLst>
                      <a:ext uri="{0D108BD9-81ED-4DB2-BD59-A6C34878D82A}">
                        <a16:rowId xmlns:a16="http://schemas.microsoft.com/office/drawing/2014/main" val="2503049224"/>
                      </a:ext>
                    </a:extLst>
                  </a:tr>
                </a:tbl>
              </a:graphicData>
            </a:graphic>
          </p:graphicFrame>
        </mc:Fallback>
      </mc:AlternateContent>
    </p:spTree>
    <p:extLst>
      <p:ext uri="{BB962C8B-B14F-4D97-AF65-F5344CB8AC3E}">
        <p14:creationId xmlns:p14="http://schemas.microsoft.com/office/powerpoint/2010/main" val="55186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1AE76-5C64-4CE3-9288-D49EEB7585BA}"/>
              </a:ext>
            </a:extLst>
          </p:cNvPr>
          <p:cNvSpPr>
            <a:spLocks noGrp="1"/>
          </p:cNvSpPr>
          <p:nvPr>
            <p:ph type="title"/>
          </p:nvPr>
        </p:nvSpPr>
        <p:spPr/>
        <p:txBody>
          <a:bodyPr/>
          <a:lstStyle/>
          <a:p>
            <a:r>
              <a:rPr lang="en-US" dirty="0"/>
              <a:t>What Are We Doing When We Marginalize?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F0FB5C-4FB5-4897-A685-A6214DED4CE0}"/>
                  </a:ext>
                </a:extLst>
              </p:cNvPr>
              <p:cNvSpPr>
                <a:spLocks noGrp="1"/>
              </p:cNvSpPr>
              <p:nvPr>
                <p:ph idx="1"/>
              </p:nvPr>
            </p:nvSpPr>
            <p:spPr/>
            <p:txBody>
              <a:bodyPr/>
              <a:lstStyle/>
              <a:p>
                <a:r>
                  <a:rPr lang="en-US" dirty="0"/>
                  <a:t>In the last 50 weeks:</a:t>
                </a:r>
              </a:p>
              <a:p>
                <a:endParaRPr lang="en-US" dirty="0"/>
              </a:p>
              <a:p>
                <a:endParaRPr lang="en-US" dirty="0"/>
              </a:p>
              <a:p>
                <a:endParaRPr lang="en-US" dirty="0"/>
              </a:p>
              <a:p>
                <a:r>
                  <a:rPr lang="en-US" dirty="0"/>
                  <a:t>We have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𝑆𝑜𝑙𝑑</m:t>
                        </m:r>
                        <m:r>
                          <a:rPr lang="en-US" b="0" i="1" smtClean="0">
                            <a:latin typeface="Cambria Math" panose="02040503050406030204" pitchFamily="18" charset="0"/>
                          </a:rPr>
                          <m:t> </m:t>
                        </m:r>
                        <m:r>
                          <a:rPr lang="en-US" b="0" i="1" smtClean="0">
                            <a:latin typeface="Cambria Math" panose="02040503050406030204" pitchFamily="18" charset="0"/>
                          </a:rPr>
                          <m:t>𝑂𝑢𝑡</m:t>
                        </m:r>
                        <m:r>
                          <a:rPr lang="en-US" b="0" i="1" smtClean="0">
                            <a:latin typeface="Cambria Math" panose="02040503050406030204" pitchFamily="18" charset="0"/>
                          </a:rPr>
                          <m:t>,</m:t>
                        </m:r>
                        <m:r>
                          <a:rPr lang="en-US" b="0" i="1" smtClean="0">
                            <a:latin typeface="Cambria Math" panose="02040503050406030204" pitchFamily="18" charset="0"/>
                          </a:rPr>
                          <m:t>𝑅𝑎𝑖𝑛</m:t>
                        </m:r>
                      </m:e>
                    </m:d>
                  </m:oMath>
                </a14:m>
                <a:endParaRPr lang="en-US" dirty="0"/>
              </a:p>
              <a:p>
                <a:endParaRPr lang="en-US" dirty="0"/>
              </a:p>
              <a:p>
                <a:r>
                  <a:rPr lang="en-US" dirty="0"/>
                  <a:t>We want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𝑆𝑜𝑙𝑑</m:t>
                    </m:r>
                    <m:r>
                      <a:rPr lang="en-US" b="0" i="1" smtClean="0">
                        <a:latin typeface="Cambria Math" panose="02040503050406030204" pitchFamily="18" charset="0"/>
                      </a:rPr>
                      <m:t> </m:t>
                    </m:r>
                    <m:r>
                      <a:rPr lang="en-US" b="0" i="1" smtClean="0">
                        <a:latin typeface="Cambria Math" panose="02040503050406030204" pitchFamily="18" charset="0"/>
                      </a:rPr>
                      <m:t>𝑂𝑢𝑡</m:t>
                    </m:r>
                    <m:r>
                      <a:rPr lang="en-US" b="0" i="1" smtClean="0">
                        <a:latin typeface="Cambria Math" panose="02040503050406030204" pitchFamily="18" charset="0"/>
                      </a:rPr>
                      <m:t>)</m:t>
                    </m:r>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8F0FB5C-4FB5-4897-A685-A6214DED4CE0}"/>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B8049F8E-6522-4B1C-8ED7-310CFA4F35A3}"/>
                  </a:ext>
                </a:extLst>
              </p:cNvPr>
              <p:cNvGraphicFramePr>
                <a:graphicFrameLocks noGrp="1"/>
              </p:cNvGraphicFramePr>
              <p:nvPr>
                <p:extLst>
                  <p:ext uri="{D42A27DB-BD31-4B8C-83A1-F6EECF244321}">
                    <p14:modId xmlns:p14="http://schemas.microsoft.com/office/powerpoint/2010/main" val="522125494"/>
                  </p:ext>
                </p:extLst>
              </p:nvPr>
            </p:nvGraphicFramePr>
            <p:xfrm>
              <a:off x="4715933" y="1506340"/>
              <a:ext cx="6536268" cy="2123440"/>
            </p:xfrm>
            <a:graphic>
              <a:graphicData uri="http://schemas.openxmlformats.org/drawingml/2006/table">
                <a:tbl>
                  <a:tblPr firstRow="1" bandRow="1">
                    <a:tableStyleId>{5C22544A-7EE6-4342-B048-85BDC9FD1C3A}</a:tableStyleId>
                  </a:tblPr>
                  <a:tblGrid>
                    <a:gridCol w="1634067">
                      <a:extLst>
                        <a:ext uri="{9D8B030D-6E8A-4147-A177-3AD203B41FA5}">
                          <a16:colId xmlns:a16="http://schemas.microsoft.com/office/drawing/2014/main" val="1626002752"/>
                        </a:ext>
                      </a:extLst>
                    </a:gridCol>
                    <a:gridCol w="1634067">
                      <a:extLst>
                        <a:ext uri="{9D8B030D-6E8A-4147-A177-3AD203B41FA5}">
                          <a16:colId xmlns:a16="http://schemas.microsoft.com/office/drawing/2014/main" val="2559378903"/>
                        </a:ext>
                      </a:extLst>
                    </a:gridCol>
                    <a:gridCol w="1634067">
                      <a:extLst>
                        <a:ext uri="{9D8B030D-6E8A-4147-A177-3AD203B41FA5}">
                          <a16:colId xmlns:a16="http://schemas.microsoft.com/office/drawing/2014/main" val="3771149025"/>
                        </a:ext>
                      </a:extLst>
                    </a:gridCol>
                    <a:gridCol w="1634067">
                      <a:extLst>
                        <a:ext uri="{9D8B030D-6E8A-4147-A177-3AD203B41FA5}">
                          <a16:colId xmlns:a16="http://schemas.microsoft.com/office/drawing/2014/main" val="853564398"/>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𝑺𝒐𝒍𝒅</m:t>
                                </m:r>
                                <m:r>
                                  <a:rPr lang="en-US" b="1" i="1" dirty="0" smtClean="0">
                                    <a:latin typeface="Cambria Math" panose="02040503050406030204" pitchFamily="18" charset="0"/>
                                  </a:rPr>
                                  <m:t> </m:t>
                                </m:r>
                                <m:r>
                                  <a:rPr lang="en-US" b="1" i="1" dirty="0" smtClean="0">
                                    <a:latin typeface="Cambria Math" panose="02040503050406030204" pitchFamily="18" charset="0"/>
                                  </a:rPr>
                                  <m:t>𝑶𝒖𝒕</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𝑹𝒂𝒊𝒏</m:t>
                                </m:r>
                              </m:oMath>
                            </m:oMathPara>
                          </a14:m>
                          <a:endParaRPr lang="en-US" dirty="0"/>
                        </a:p>
                      </a:txBody>
                      <a:tcPr/>
                    </a:tc>
                    <a:tc>
                      <a:txBody>
                        <a:bodyPr/>
                        <a:lstStyle/>
                        <a:p>
                          <a:pPr algn="ctr"/>
                          <a:r>
                            <a:rPr lang="en-US" dirty="0"/>
                            <a:t>Count</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b="1" i="1" dirty="0" smtClean="0">
                                    <a:latin typeface="Cambria Math" panose="02040503050406030204" pitchFamily="18" charset="0"/>
                                  </a:rPr>
                                  <m:t>𝑺𝒐𝒍𝒅</m:t>
                                </m:r>
                                <m:r>
                                  <a:rPr lang="en-US" sz="1800" b="1" i="1" dirty="0" smtClean="0">
                                    <a:latin typeface="Cambria Math" panose="02040503050406030204" pitchFamily="18" charset="0"/>
                                  </a:rPr>
                                  <m:t> </m:t>
                                </m:r>
                                <m:r>
                                  <a:rPr lang="en-US" sz="1800" b="1" i="1" dirty="0" smtClean="0">
                                    <a:latin typeface="Cambria Math" panose="02040503050406030204" pitchFamily="18" charset="0"/>
                                  </a:rPr>
                                  <m:t>𝑶𝒖𝒕</m:t>
                                </m:r>
                                <m:r>
                                  <a:rPr lang="en-US" sz="1800" b="1" i="1" dirty="0" smtClean="0">
                                    <a:latin typeface="Cambria Math" panose="02040503050406030204" pitchFamily="18" charset="0"/>
                                  </a:rPr>
                                  <m:t>, </m:t>
                                </m:r>
                              </m:oMath>
                            </m:oMathPara>
                          </a14:m>
                          <a:endParaRPr lang="en-US" sz="1800" b="1"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𝑹𝒂𝒊𝒏</m:t>
                                </m:r>
                                <m:r>
                                  <a:rPr lang="en-US" sz="1800" b="1" i="1" dirty="0"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4222048824"/>
                      </a:ext>
                    </a:extLst>
                  </a:tr>
                  <a:tr h="370840">
                    <a:tc>
                      <a:txBody>
                        <a:bodyPr/>
                        <a:lstStyle/>
                        <a:p>
                          <a:pPr algn="ctr"/>
                          <a:r>
                            <a:rPr lang="en-US" dirty="0"/>
                            <a:t>0 (No)</a:t>
                          </a:r>
                        </a:p>
                      </a:txBody>
                      <a:tcPr/>
                    </a:tc>
                    <a:tc>
                      <a:txBody>
                        <a:bodyPr/>
                        <a:lstStyle/>
                        <a:p>
                          <a:pPr algn="ctr"/>
                          <a:r>
                            <a:rPr lang="en-US" dirty="0"/>
                            <a:t>0 (No)</a:t>
                          </a:r>
                        </a:p>
                      </a:txBody>
                      <a:tcPr/>
                    </a:tc>
                    <a:tc>
                      <a:txBody>
                        <a:bodyPr/>
                        <a:lstStyle/>
                        <a:p>
                          <a:pPr algn="ctr"/>
                          <a:r>
                            <a:rPr lang="en-US" dirty="0"/>
                            <a:t>10</a:t>
                          </a:r>
                        </a:p>
                      </a:txBody>
                      <a:tcPr/>
                    </a:tc>
                    <a:tc>
                      <a:txBody>
                        <a:bodyPr/>
                        <a:lstStyle/>
                        <a:p>
                          <a:pPr algn="ctr"/>
                          <a:r>
                            <a:rPr lang="en-US" dirty="0"/>
                            <a:t>10/50=.2</a:t>
                          </a:r>
                        </a:p>
                      </a:txBody>
                      <a:tcPr/>
                    </a:tc>
                    <a:extLst>
                      <a:ext uri="{0D108BD9-81ED-4DB2-BD59-A6C34878D82A}">
                        <a16:rowId xmlns:a16="http://schemas.microsoft.com/office/drawing/2014/main" val="2687732236"/>
                      </a:ext>
                    </a:extLst>
                  </a:tr>
                  <a:tr h="370840">
                    <a:tc>
                      <a:txBody>
                        <a:bodyPr/>
                        <a:lstStyle/>
                        <a:p>
                          <a:pPr algn="ctr"/>
                          <a:r>
                            <a:rPr lang="en-US" dirty="0"/>
                            <a:t>0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(Yes)</a:t>
                          </a:r>
                        </a:p>
                      </a:txBody>
                      <a:tcPr/>
                    </a:tc>
                    <a:tc>
                      <a:txBody>
                        <a:bodyPr/>
                        <a:lstStyle/>
                        <a:p>
                          <a:pPr algn="ctr"/>
                          <a:r>
                            <a:rPr lang="en-US" dirty="0"/>
                            <a:t>15</a:t>
                          </a:r>
                        </a:p>
                      </a:txBody>
                      <a:tcPr/>
                    </a:tc>
                    <a:tc>
                      <a:txBody>
                        <a:bodyPr/>
                        <a:lstStyle/>
                        <a:p>
                          <a:pPr algn="ctr"/>
                          <a:r>
                            <a:rPr lang="en-US" dirty="0"/>
                            <a:t>15/50=.3</a:t>
                          </a:r>
                        </a:p>
                      </a:txBody>
                      <a:tcPr/>
                    </a:tc>
                    <a:extLst>
                      <a:ext uri="{0D108BD9-81ED-4DB2-BD59-A6C34878D82A}">
                        <a16:rowId xmlns:a16="http://schemas.microsoft.com/office/drawing/2014/main" val="2699857246"/>
                      </a:ext>
                    </a:extLst>
                  </a:tr>
                  <a:tr h="370840">
                    <a:tc>
                      <a:txBody>
                        <a:bodyPr/>
                        <a:lstStyle/>
                        <a:p>
                          <a:pPr algn="ctr"/>
                          <a:r>
                            <a:rPr lang="en-US" dirty="0"/>
                            <a:t>1 (Yes)</a:t>
                          </a:r>
                        </a:p>
                      </a:txBody>
                      <a:tcPr/>
                    </a:tc>
                    <a:tc>
                      <a:txBody>
                        <a:bodyPr/>
                        <a:lstStyle/>
                        <a:p>
                          <a:pPr algn="ctr"/>
                          <a:r>
                            <a:rPr lang="en-US" dirty="0"/>
                            <a:t>0 (No)</a:t>
                          </a:r>
                        </a:p>
                      </a:txBody>
                      <a:tcPr/>
                    </a:tc>
                    <a:tc>
                      <a:txBody>
                        <a:bodyPr/>
                        <a:lstStyle/>
                        <a:p>
                          <a:pPr algn="ctr"/>
                          <a:r>
                            <a:rPr lang="en-US" dirty="0"/>
                            <a:t>5</a:t>
                          </a:r>
                        </a:p>
                      </a:txBody>
                      <a:tcPr/>
                    </a:tc>
                    <a:tc>
                      <a:txBody>
                        <a:bodyPr/>
                        <a:lstStyle/>
                        <a:p>
                          <a:pPr algn="ctr"/>
                          <a:r>
                            <a:rPr lang="en-US" dirty="0"/>
                            <a:t>5/50=.1</a:t>
                          </a:r>
                        </a:p>
                      </a:txBody>
                      <a:tcPr/>
                    </a:tc>
                    <a:extLst>
                      <a:ext uri="{0D108BD9-81ED-4DB2-BD59-A6C34878D82A}">
                        <a16:rowId xmlns:a16="http://schemas.microsoft.com/office/drawing/2014/main" val="1213970220"/>
                      </a:ext>
                    </a:extLst>
                  </a:tr>
                  <a:tr h="370840">
                    <a:tc>
                      <a:txBody>
                        <a:bodyPr/>
                        <a:lstStyle/>
                        <a:p>
                          <a:pPr algn="ctr"/>
                          <a:r>
                            <a:rPr lang="en-US" dirty="0"/>
                            <a:t>1 (Yes)</a:t>
                          </a:r>
                        </a:p>
                      </a:txBody>
                      <a:tcPr/>
                    </a:tc>
                    <a:tc>
                      <a:txBody>
                        <a:bodyPr/>
                        <a:lstStyle/>
                        <a:p>
                          <a:pPr algn="ctr"/>
                          <a:r>
                            <a:rPr lang="en-US" dirty="0"/>
                            <a:t>1 (Yes)</a:t>
                          </a:r>
                        </a:p>
                      </a:txBody>
                      <a:tcPr/>
                    </a:tc>
                    <a:tc>
                      <a:txBody>
                        <a:bodyPr/>
                        <a:lstStyle/>
                        <a:p>
                          <a:pPr algn="ctr"/>
                          <a:r>
                            <a:rPr lang="en-US" dirty="0"/>
                            <a:t>20</a:t>
                          </a:r>
                        </a:p>
                      </a:txBody>
                      <a:tcPr/>
                    </a:tc>
                    <a:tc>
                      <a:txBody>
                        <a:bodyPr/>
                        <a:lstStyle/>
                        <a:p>
                          <a:pPr algn="ctr"/>
                          <a:r>
                            <a:rPr lang="en-US" dirty="0"/>
                            <a:t>20/50=.4</a:t>
                          </a:r>
                        </a:p>
                      </a:txBody>
                      <a:tcPr/>
                    </a:tc>
                    <a:extLst>
                      <a:ext uri="{0D108BD9-81ED-4DB2-BD59-A6C34878D82A}">
                        <a16:rowId xmlns:a16="http://schemas.microsoft.com/office/drawing/2014/main" val="2503049224"/>
                      </a:ext>
                    </a:extLst>
                  </a:tr>
                </a:tbl>
              </a:graphicData>
            </a:graphic>
          </p:graphicFrame>
        </mc:Choice>
        <mc:Fallback xmlns="">
          <p:graphicFrame>
            <p:nvGraphicFramePr>
              <p:cNvPr id="5" name="Table 4">
                <a:extLst>
                  <a:ext uri="{FF2B5EF4-FFF2-40B4-BE49-F238E27FC236}">
                    <a16:creationId xmlns:a16="http://schemas.microsoft.com/office/drawing/2014/main" id="{B8049F8E-6522-4B1C-8ED7-310CFA4F35A3}"/>
                  </a:ext>
                </a:extLst>
              </p:cNvPr>
              <p:cNvGraphicFramePr>
                <a:graphicFrameLocks noGrp="1"/>
              </p:cNvGraphicFramePr>
              <p:nvPr>
                <p:extLst>
                  <p:ext uri="{D42A27DB-BD31-4B8C-83A1-F6EECF244321}">
                    <p14:modId xmlns:p14="http://schemas.microsoft.com/office/powerpoint/2010/main" val="522125494"/>
                  </p:ext>
                </p:extLst>
              </p:nvPr>
            </p:nvGraphicFramePr>
            <p:xfrm>
              <a:off x="4715933" y="1506340"/>
              <a:ext cx="6536268" cy="2123440"/>
            </p:xfrm>
            <a:graphic>
              <a:graphicData uri="http://schemas.openxmlformats.org/drawingml/2006/table">
                <a:tbl>
                  <a:tblPr firstRow="1" bandRow="1">
                    <a:tableStyleId>{5C22544A-7EE6-4342-B048-85BDC9FD1C3A}</a:tableStyleId>
                  </a:tblPr>
                  <a:tblGrid>
                    <a:gridCol w="1634067">
                      <a:extLst>
                        <a:ext uri="{9D8B030D-6E8A-4147-A177-3AD203B41FA5}">
                          <a16:colId xmlns:a16="http://schemas.microsoft.com/office/drawing/2014/main" val="1626002752"/>
                        </a:ext>
                      </a:extLst>
                    </a:gridCol>
                    <a:gridCol w="1634067">
                      <a:extLst>
                        <a:ext uri="{9D8B030D-6E8A-4147-A177-3AD203B41FA5}">
                          <a16:colId xmlns:a16="http://schemas.microsoft.com/office/drawing/2014/main" val="2559378903"/>
                        </a:ext>
                      </a:extLst>
                    </a:gridCol>
                    <a:gridCol w="1634067">
                      <a:extLst>
                        <a:ext uri="{9D8B030D-6E8A-4147-A177-3AD203B41FA5}">
                          <a16:colId xmlns:a16="http://schemas.microsoft.com/office/drawing/2014/main" val="3771149025"/>
                        </a:ext>
                      </a:extLst>
                    </a:gridCol>
                    <a:gridCol w="1634067">
                      <a:extLst>
                        <a:ext uri="{9D8B030D-6E8A-4147-A177-3AD203B41FA5}">
                          <a16:colId xmlns:a16="http://schemas.microsoft.com/office/drawing/2014/main" val="853564398"/>
                        </a:ext>
                      </a:extLst>
                    </a:gridCol>
                  </a:tblGrid>
                  <a:tr h="640080">
                    <a:tc>
                      <a:txBody>
                        <a:bodyPr/>
                        <a:lstStyle/>
                        <a:p>
                          <a:endParaRPr lang="en-US"/>
                        </a:p>
                      </a:txBody>
                      <a:tcPr>
                        <a:blipFill>
                          <a:blip r:embed="rId3"/>
                          <a:stretch>
                            <a:fillRect l="-373" t="-4762" r="-301866" b="-246667"/>
                          </a:stretch>
                        </a:blipFill>
                      </a:tcPr>
                    </a:tc>
                    <a:tc>
                      <a:txBody>
                        <a:bodyPr/>
                        <a:lstStyle/>
                        <a:p>
                          <a:endParaRPr lang="en-US"/>
                        </a:p>
                      </a:txBody>
                      <a:tcPr>
                        <a:blipFill>
                          <a:blip r:embed="rId3"/>
                          <a:stretch>
                            <a:fillRect l="-100000" t="-4762" r="-200743" b="-246667"/>
                          </a:stretch>
                        </a:blipFill>
                      </a:tcPr>
                    </a:tc>
                    <a:tc>
                      <a:txBody>
                        <a:bodyPr/>
                        <a:lstStyle/>
                        <a:p>
                          <a:pPr algn="ctr"/>
                          <a:r>
                            <a:rPr lang="en-US" dirty="0"/>
                            <a:t>Count</a:t>
                          </a:r>
                        </a:p>
                      </a:txBody>
                      <a:tcPr/>
                    </a:tc>
                    <a:tc>
                      <a:txBody>
                        <a:bodyPr/>
                        <a:lstStyle/>
                        <a:p>
                          <a:endParaRPr lang="en-US"/>
                        </a:p>
                      </a:txBody>
                      <a:tcPr>
                        <a:blipFill>
                          <a:blip r:embed="rId3"/>
                          <a:stretch>
                            <a:fillRect l="-300746" t="-4762" r="-1493" b="-246667"/>
                          </a:stretch>
                        </a:blipFill>
                      </a:tcPr>
                    </a:tc>
                    <a:extLst>
                      <a:ext uri="{0D108BD9-81ED-4DB2-BD59-A6C34878D82A}">
                        <a16:rowId xmlns:a16="http://schemas.microsoft.com/office/drawing/2014/main" val="4222048824"/>
                      </a:ext>
                    </a:extLst>
                  </a:tr>
                  <a:tr h="370840">
                    <a:tc>
                      <a:txBody>
                        <a:bodyPr/>
                        <a:lstStyle/>
                        <a:p>
                          <a:pPr algn="ctr"/>
                          <a:r>
                            <a:rPr lang="en-US" dirty="0"/>
                            <a:t>0 (No)</a:t>
                          </a:r>
                        </a:p>
                      </a:txBody>
                      <a:tcPr/>
                    </a:tc>
                    <a:tc>
                      <a:txBody>
                        <a:bodyPr/>
                        <a:lstStyle/>
                        <a:p>
                          <a:pPr algn="ctr"/>
                          <a:r>
                            <a:rPr lang="en-US" dirty="0"/>
                            <a:t>0 (No)</a:t>
                          </a:r>
                        </a:p>
                      </a:txBody>
                      <a:tcPr/>
                    </a:tc>
                    <a:tc>
                      <a:txBody>
                        <a:bodyPr/>
                        <a:lstStyle/>
                        <a:p>
                          <a:pPr algn="ctr"/>
                          <a:r>
                            <a:rPr lang="en-US" dirty="0"/>
                            <a:t>10</a:t>
                          </a:r>
                        </a:p>
                      </a:txBody>
                      <a:tcPr/>
                    </a:tc>
                    <a:tc>
                      <a:txBody>
                        <a:bodyPr/>
                        <a:lstStyle/>
                        <a:p>
                          <a:pPr algn="ctr"/>
                          <a:r>
                            <a:rPr lang="en-US" dirty="0"/>
                            <a:t>10/50=.2</a:t>
                          </a:r>
                        </a:p>
                      </a:txBody>
                      <a:tcPr/>
                    </a:tc>
                    <a:extLst>
                      <a:ext uri="{0D108BD9-81ED-4DB2-BD59-A6C34878D82A}">
                        <a16:rowId xmlns:a16="http://schemas.microsoft.com/office/drawing/2014/main" val="2687732236"/>
                      </a:ext>
                    </a:extLst>
                  </a:tr>
                  <a:tr h="370840">
                    <a:tc>
                      <a:txBody>
                        <a:bodyPr/>
                        <a:lstStyle/>
                        <a:p>
                          <a:pPr algn="ctr"/>
                          <a:r>
                            <a:rPr lang="en-US" dirty="0"/>
                            <a:t>0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(Yes)</a:t>
                          </a:r>
                        </a:p>
                      </a:txBody>
                      <a:tcPr/>
                    </a:tc>
                    <a:tc>
                      <a:txBody>
                        <a:bodyPr/>
                        <a:lstStyle/>
                        <a:p>
                          <a:pPr algn="ctr"/>
                          <a:r>
                            <a:rPr lang="en-US" dirty="0"/>
                            <a:t>15</a:t>
                          </a:r>
                        </a:p>
                      </a:txBody>
                      <a:tcPr/>
                    </a:tc>
                    <a:tc>
                      <a:txBody>
                        <a:bodyPr/>
                        <a:lstStyle/>
                        <a:p>
                          <a:pPr algn="ctr"/>
                          <a:r>
                            <a:rPr lang="en-US" dirty="0"/>
                            <a:t>15/50=.3</a:t>
                          </a:r>
                        </a:p>
                      </a:txBody>
                      <a:tcPr/>
                    </a:tc>
                    <a:extLst>
                      <a:ext uri="{0D108BD9-81ED-4DB2-BD59-A6C34878D82A}">
                        <a16:rowId xmlns:a16="http://schemas.microsoft.com/office/drawing/2014/main" val="2699857246"/>
                      </a:ext>
                    </a:extLst>
                  </a:tr>
                  <a:tr h="370840">
                    <a:tc>
                      <a:txBody>
                        <a:bodyPr/>
                        <a:lstStyle/>
                        <a:p>
                          <a:pPr algn="ctr"/>
                          <a:r>
                            <a:rPr lang="en-US" dirty="0"/>
                            <a:t>1 (Yes)</a:t>
                          </a:r>
                        </a:p>
                      </a:txBody>
                      <a:tcPr/>
                    </a:tc>
                    <a:tc>
                      <a:txBody>
                        <a:bodyPr/>
                        <a:lstStyle/>
                        <a:p>
                          <a:pPr algn="ctr"/>
                          <a:r>
                            <a:rPr lang="en-US" dirty="0"/>
                            <a:t>0 (No)</a:t>
                          </a:r>
                        </a:p>
                      </a:txBody>
                      <a:tcPr/>
                    </a:tc>
                    <a:tc>
                      <a:txBody>
                        <a:bodyPr/>
                        <a:lstStyle/>
                        <a:p>
                          <a:pPr algn="ctr"/>
                          <a:r>
                            <a:rPr lang="en-US" dirty="0"/>
                            <a:t>5</a:t>
                          </a:r>
                        </a:p>
                      </a:txBody>
                      <a:tcPr/>
                    </a:tc>
                    <a:tc>
                      <a:txBody>
                        <a:bodyPr/>
                        <a:lstStyle/>
                        <a:p>
                          <a:pPr algn="ctr"/>
                          <a:r>
                            <a:rPr lang="en-US" dirty="0"/>
                            <a:t>5/50=.1</a:t>
                          </a:r>
                        </a:p>
                      </a:txBody>
                      <a:tcPr/>
                    </a:tc>
                    <a:extLst>
                      <a:ext uri="{0D108BD9-81ED-4DB2-BD59-A6C34878D82A}">
                        <a16:rowId xmlns:a16="http://schemas.microsoft.com/office/drawing/2014/main" val="1213970220"/>
                      </a:ext>
                    </a:extLst>
                  </a:tr>
                  <a:tr h="370840">
                    <a:tc>
                      <a:txBody>
                        <a:bodyPr/>
                        <a:lstStyle/>
                        <a:p>
                          <a:pPr algn="ctr"/>
                          <a:r>
                            <a:rPr lang="en-US" dirty="0"/>
                            <a:t>1 (Yes)</a:t>
                          </a:r>
                        </a:p>
                      </a:txBody>
                      <a:tcPr/>
                    </a:tc>
                    <a:tc>
                      <a:txBody>
                        <a:bodyPr/>
                        <a:lstStyle/>
                        <a:p>
                          <a:pPr algn="ctr"/>
                          <a:r>
                            <a:rPr lang="en-US" dirty="0"/>
                            <a:t>1 (Yes)</a:t>
                          </a:r>
                        </a:p>
                      </a:txBody>
                      <a:tcPr/>
                    </a:tc>
                    <a:tc>
                      <a:txBody>
                        <a:bodyPr/>
                        <a:lstStyle/>
                        <a:p>
                          <a:pPr algn="ctr"/>
                          <a:r>
                            <a:rPr lang="en-US" dirty="0"/>
                            <a:t>20</a:t>
                          </a:r>
                        </a:p>
                      </a:txBody>
                      <a:tcPr/>
                    </a:tc>
                    <a:tc>
                      <a:txBody>
                        <a:bodyPr/>
                        <a:lstStyle/>
                        <a:p>
                          <a:pPr algn="ctr"/>
                          <a:r>
                            <a:rPr lang="en-US" dirty="0"/>
                            <a:t>20/50=.4</a:t>
                          </a:r>
                        </a:p>
                      </a:txBody>
                      <a:tcPr/>
                    </a:tc>
                    <a:extLst>
                      <a:ext uri="{0D108BD9-81ED-4DB2-BD59-A6C34878D82A}">
                        <a16:rowId xmlns:a16="http://schemas.microsoft.com/office/drawing/2014/main" val="2503049224"/>
                      </a:ext>
                    </a:extLst>
                  </a:tr>
                </a:tbl>
              </a:graphicData>
            </a:graphic>
          </p:graphicFrame>
        </mc:Fallback>
      </mc:AlternateContent>
    </p:spTree>
    <p:extLst>
      <p:ext uri="{BB962C8B-B14F-4D97-AF65-F5344CB8AC3E}">
        <p14:creationId xmlns:p14="http://schemas.microsoft.com/office/powerpoint/2010/main" val="2178290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1AE76-5C64-4CE3-9288-D49EEB7585BA}"/>
              </a:ext>
            </a:extLst>
          </p:cNvPr>
          <p:cNvSpPr>
            <a:spLocks noGrp="1"/>
          </p:cNvSpPr>
          <p:nvPr>
            <p:ph type="title"/>
          </p:nvPr>
        </p:nvSpPr>
        <p:spPr/>
        <p:txBody>
          <a:bodyPr/>
          <a:lstStyle/>
          <a:p>
            <a:r>
              <a:rPr lang="en-US" dirty="0"/>
              <a:t>What Are We Doing When We Marginalize?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F0FB5C-4FB5-4897-A685-A6214DED4CE0}"/>
                  </a:ext>
                </a:extLst>
              </p:cNvPr>
              <p:cNvSpPr>
                <a:spLocks noGrp="1"/>
              </p:cNvSpPr>
              <p:nvPr>
                <p:ph idx="1"/>
              </p:nvPr>
            </p:nvSpPr>
            <p:spPr/>
            <p:txBody>
              <a:bodyPr>
                <a:normAutofit/>
              </a:bodyPr>
              <a:lstStyle/>
              <a:p>
                <a:r>
                  <a:rPr lang="en-US" dirty="0"/>
                  <a:t>We want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𝑆𝑜𝑙𝑑</m:t>
                        </m:r>
                        <m:r>
                          <a:rPr lang="en-US" b="0" i="1" smtClean="0">
                            <a:latin typeface="Cambria Math" panose="02040503050406030204" pitchFamily="18" charset="0"/>
                          </a:rPr>
                          <m:t> </m:t>
                        </m:r>
                        <m:r>
                          <a:rPr lang="en-US" b="0" i="1" smtClean="0">
                            <a:latin typeface="Cambria Math" panose="02040503050406030204" pitchFamily="18" charset="0"/>
                          </a:rPr>
                          <m:t>𝑜𝑢𝑡</m:t>
                        </m:r>
                      </m:e>
                    </m:d>
                  </m:oMath>
                </a14:m>
                <a:endParaRPr lang="en-US" b="0" dirty="0"/>
              </a:p>
              <a:p>
                <a:endParaRPr lang="en-US" dirty="0"/>
              </a:p>
              <a:p>
                <a:endParaRPr lang="en-US" dirty="0"/>
              </a:p>
              <a:p>
                <a:endParaRPr lang="en-US" dirty="0"/>
              </a:p>
              <a:p>
                <a:endParaRPr lang="en-US" dirty="0"/>
              </a:p>
              <a:p>
                <a:pPr marL="0" indent="0">
                  <a:buNone/>
                </a:pPr>
                <a:endParaRPr lang="en-US" dirty="0"/>
              </a:p>
              <a:p>
                <a:r>
                  <a:rPr lang="en-US" dirty="0"/>
                  <a:t>How many times did it Sell Out? 5 + 20 = 25</a:t>
                </a:r>
              </a:p>
            </p:txBody>
          </p:sp>
        </mc:Choice>
        <mc:Fallback xmlns="">
          <p:sp>
            <p:nvSpPr>
              <p:cNvPr id="3" name="Content Placeholder 2">
                <a:extLst>
                  <a:ext uri="{FF2B5EF4-FFF2-40B4-BE49-F238E27FC236}">
                    <a16:creationId xmlns:a16="http://schemas.microsoft.com/office/drawing/2014/main" id="{68F0FB5C-4FB5-4897-A685-A6214DED4CE0}"/>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7F9C1A84-5487-40AF-82F5-D4DF0BACEA17}"/>
                  </a:ext>
                </a:extLst>
              </p:cNvPr>
              <p:cNvGraphicFramePr>
                <a:graphicFrameLocks noGrp="1"/>
              </p:cNvGraphicFramePr>
              <p:nvPr>
                <p:extLst>
                  <p:ext uri="{D42A27DB-BD31-4B8C-83A1-F6EECF244321}">
                    <p14:modId xmlns:p14="http://schemas.microsoft.com/office/powerpoint/2010/main" val="3064612433"/>
                  </p:ext>
                </p:extLst>
              </p:nvPr>
            </p:nvGraphicFramePr>
            <p:xfrm>
              <a:off x="2667000" y="2513873"/>
              <a:ext cx="6536268" cy="2123440"/>
            </p:xfrm>
            <a:graphic>
              <a:graphicData uri="http://schemas.openxmlformats.org/drawingml/2006/table">
                <a:tbl>
                  <a:tblPr firstRow="1" bandRow="1">
                    <a:tableStyleId>{5C22544A-7EE6-4342-B048-85BDC9FD1C3A}</a:tableStyleId>
                  </a:tblPr>
                  <a:tblGrid>
                    <a:gridCol w="1634067">
                      <a:extLst>
                        <a:ext uri="{9D8B030D-6E8A-4147-A177-3AD203B41FA5}">
                          <a16:colId xmlns:a16="http://schemas.microsoft.com/office/drawing/2014/main" val="1626002752"/>
                        </a:ext>
                      </a:extLst>
                    </a:gridCol>
                    <a:gridCol w="1634067">
                      <a:extLst>
                        <a:ext uri="{9D8B030D-6E8A-4147-A177-3AD203B41FA5}">
                          <a16:colId xmlns:a16="http://schemas.microsoft.com/office/drawing/2014/main" val="2559378903"/>
                        </a:ext>
                      </a:extLst>
                    </a:gridCol>
                    <a:gridCol w="1634067">
                      <a:extLst>
                        <a:ext uri="{9D8B030D-6E8A-4147-A177-3AD203B41FA5}">
                          <a16:colId xmlns:a16="http://schemas.microsoft.com/office/drawing/2014/main" val="3771149025"/>
                        </a:ext>
                      </a:extLst>
                    </a:gridCol>
                    <a:gridCol w="1634067">
                      <a:extLst>
                        <a:ext uri="{9D8B030D-6E8A-4147-A177-3AD203B41FA5}">
                          <a16:colId xmlns:a16="http://schemas.microsoft.com/office/drawing/2014/main" val="853564398"/>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𝑺𝒐𝒍𝒅</m:t>
                                </m:r>
                                <m:r>
                                  <a:rPr lang="en-US" b="1" i="1" dirty="0" smtClean="0">
                                    <a:latin typeface="Cambria Math" panose="02040503050406030204" pitchFamily="18" charset="0"/>
                                  </a:rPr>
                                  <m:t> </m:t>
                                </m:r>
                                <m:r>
                                  <a:rPr lang="en-US" b="1" i="1" dirty="0" smtClean="0">
                                    <a:latin typeface="Cambria Math" panose="02040503050406030204" pitchFamily="18" charset="0"/>
                                  </a:rPr>
                                  <m:t>𝑶𝒖𝒕</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𝑹𝒂𝒊𝒏</m:t>
                                </m:r>
                              </m:oMath>
                            </m:oMathPara>
                          </a14:m>
                          <a:endParaRPr lang="en-US" dirty="0"/>
                        </a:p>
                      </a:txBody>
                      <a:tcPr/>
                    </a:tc>
                    <a:tc>
                      <a:txBody>
                        <a:bodyPr/>
                        <a:lstStyle/>
                        <a:p>
                          <a:pPr algn="ctr"/>
                          <a:r>
                            <a:rPr lang="en-US" dirty="0"/>
                            <a:t>Count</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b="1" i="1" dirty="0" smtClean="0">
                                    <a:latin typeface="Cambria Math" panose="02040503050406030204" pitchFamily="18" charset="0"/>
                                  </a:rPr>
                                  <m:t>𝑺𝒐𝒍𝒅</m:t>
                                </m:r>
                                <m:r>
                                  <a:rPr lang="en-US" sz="1800" b="1" i="1" dirty="0" smtClean="0">
                                    <a:latin typeface="Cambria Math" panose="02040503050406030204" pitchFamily="18" charset="0"/>
                                  </a:rPr>
                                  <m:t> </m:t>
                                </m:r>
                                <m:r>
                                  <a:rPr lang="en-US" sz="1800" b="1" i="1" dirty="0" smtClean="0">
                                    <a:latin typeface="Cambria Math" panose="02040503050406030204" pitchFamily="18" charset="0"/>
                                  </a:rPr>
                                  <m:t>𝑶𝒖𝒕</m:t>
                                </m:r>
                                <m:r>
                                  <a:rPr lang="en-US" sz="1800" b="1" i="1" dirty="0" smtClean="0">
                                    <a:latin typeface="Cambria Math" panose="02040503050406030204" pitchFamily="18" charset="0"/>
                                  </a:rPr>
                                  <m:t>, </m:t>
                                </m:r>
                              </m:oMath>
                            </m:oMathPara>
                          </a14:m>
                          <a:endParaRPr lang="en-US" sz="1800" b="1"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𝑹𝒂𝒊𝒏</m:t>
                                </m:r>
                                <m:r>
                                  <a:rPr lang="en-US" sz="1800" b="1" i="1" dirty="0"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4222048824"/>
                      </a:ext>
                    </a:extLst>
                  </a:tr>
                  <a:tr h="370840">
                    <a:tc>
                      <a:txBody>
                        <a:bodyPr/>
                        <a:lstStyle/>
                        <a:p>
                          <a:pPr algn="ctr"/>
                          <a:r>
                            <a:rPr lang="en-US" dirty="0"/>
                            <a:t>0 (No)</a:t>
                          </a:r>
                        </a:p>
                      </a:txBody>
                      <a:tcPr/>
                    </a:tc>
                    <a:tc>
                      <a:txBody>
                        <a:bodyPr/>
                        <a:lstStyle/>
                        <a:p>
                          <a:pPr algn="ctr"/>
                          <a:r>
                            <a:rPr lang="en-US" dirty="0"/>
                            <a:t>0 (No)</a:t>
                          </a:r>
                        </a:p>
                      </a:txBody>
                      <a:tcPr/>
                    </a:tc>
                    <a:tc>
                      <a:txBody>
                        <a:bodyPr/>
                        <a:lstStyle/>
                        <a:p>
                          <a:pPr algn="ctr"/>
                          <a:r>
                            <a:rPr lang="en-US" dirty="0"/>
                            <a:t>10</a:t>
                          </a:r>
                        </a:p>
                      </a:txBody>
                      <a:tcPr/>
                    </a:tc>
                    <a:tc>
                      <a:txBody>
                        <a:bodyPr/>
                        <a:lstStyle/>
                        <a:p>
                          <a:pPr algn="ctr"/>
                          <a:r>
                            <a:rPr lang="en-US" dirty="0"/>
                            <a:t>.2</a:t>
                          </a:r>
                        </a:p>
                      </a:txBody>
                      <a:tcPr/>
                    </a:tc>
                    <a:extLst>
                      <a:ext uri="{0D108BD9-81ED-4DB2-BD59-A6C34878D82A}">
                        <a16:rowId xmlns:a16="http://schemas.microsoft.com/office/drawing/2014/main" val="2687732236"/>
                      </a:ext>
                    </a:extLst>
                  </a:tr>
                  <a:tr h="370840">
                    <a:tc>
                      <a:txBody>
                        <a:bodyPr/>
                        <a:lstStyle/>
                        <a:p>
                          <a:pPr algn="ctr"/>
                          <a:r>
                            <a:rPr lang="en-US" dirty="0"/>
                            <a:t>0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(Yes)</a:t>
                          </a:r>
                        </a:p>
                      </a:txBody>
                      <a:tcPr/>
                    </a:tc>
                    <a:tc>
                      <a:txBody>
                        <a:bodyPr/>
                        <a:lstStyle/>
                        <a:p>
                          <a:pPr algn="ctr"/>
                          <a:r>
                            <a:rPr lang="en-US" dirty="0"/>
                            <a:t>15</a:t>
                          </a:r>
                        </a:p>
                      </a:txBody>
                      <a:tcPr/>
                    </a:tc>
                    <a:tc>
                      <a:txBody>
                        <a:bodyPr/>
                        <a:lstStyle/>
                        <a:p>
                          <a:pPr algn="ctr"/>
                          <a:r>
                            <a:rPr lang="en-US" dirty="0"/>
                            <a:t>.3</a:t>
                          </a:r>
                        </a:p>
                      </a:txBody>
                      <a:tcPr/>
                    </a:tc>
                    <a:extLst>
                      <a:ext uri="{0D108BD9-81ED-4DB2-BD59-A6C34878D82A}">
                        <a16:rowId xmlns:a16="http://schemas.microsoft.com/office/drawing/2014/main" val="2699857246"/>
                      </a:ext>
                    </a:extLst>
                  </a:tr>
                  <a:tr h="370840">
                    <a:tc>
                      <a:txBody>
                        <a:bodyPr/>
                        <a:lstStyle/>
                        <a:p>
                          <a:pPr algn="ctr"/>
                          <a:r>
                            <a:rPr lang="en-US" dirty="0"/>
                            <a:t>1 (Yes)</a:t>
                          </a:r>
                        </a:p>
                      </a:txBody>
                      <a:tcPr/>
                    </a:tc>
                    <a:tc>
                      <a:txBody>
                        <a:bodyPr/>
                        <a:lstStyle/>
                        <a:p>
                          <a:pPr algn="ctr"/>
                          <a:r>
                            <a:rPr lang="en-US" dirty="0"/>
                            <a:t>0 (No)</a:t>
                          </a:r>
                        </a:p>
                      </a:txBody>
                      <a:tcPr/>
                    </a:tc>
                    <a:tc>
                      <a:txBody>
                        <a:bodyPr/>
                        <a:lstStyle/>
                        <a:p>
                          <a:pPr algn="ctr"/>
                          <a:r>
                            <a:rPr lang="en-US" dirty="0"/>
                            <a:t>5</a:t>
                          </a:r>
                        </a:p>
                      </a:txBody>
                      <a:tcPr/>
                    </a:tc>
                    <a:tc>
                      <a:txBody>
                        <a:bodyPr/>
                        <a:lstStyle/>
                        <a:p>
                          <a:pPr algn="ctr"/>
                          <a:r>
                            <a:rPr lang="en-US" dirty="0"/>
                            <a:t>.1</a:t>
                          </a:r>
                        </a:p>
                      </a:txBody>
                      <a:tcPr/>
                    </a:tc>
                    <a:extLst>
                      <a:ext uri="{0D108BD9-81ED-4DB2-BD59-A6C34878D82A}">
                        <a16:rowId xmlns:a16="http://schemas.microsoft.com/office/drawing/2014/main" val="1213970220"/>
                      </a:ext>
                    </a:extLst>
                  </a:tr>
                  <a:tr h="370840">
                    <a:tc>
                      <a:txBody>
                        <a:bodyPr/>
                        <a:lstStyle/>
                        <a:p>
                          <a:pPr algn="ctr"/>
                          <a:r>
                            <a:rPr lang="en-US" dirty="0"/>
                            <a:t>1 (Yes)</a:t>
                          </a:r>
                        </a:p>
                      </a:txBody>
                      <a:tcPr/>
                    </a:tc>
                    <a:tc>
                      <a:txBody>
                        <a:bodyPr/>
                        <a:lstStyle/>
                        <a:p>
                          <a:pPr algn="ctr"/>
                          <a:r>
                            <a:rPr lang="en-US" dirty="0"/>
                            <a:t>1 (Yes)</a:t>
                          </a:r>
                        </a:p>
                      </a:txBody>
                      <a:tcPr/>
                    </a:tc>
                    <a:tc>
                      <a:txBody>
                        <a:bodyPr/>
                        <a:lstStyle/>
                        <a:p>
                          <a:pPr algn="ctr"/>
                          <a:r>
                            <a:rPr lang="en-US" dirty="0"/>
                            <a:t>20</a:t>
                          </a:r>
                        </a:p>
                      </a:txBody>
                      <a:tcPr/>
                    </a:tc>
                    <a:tc>
                      <a:txBody>
                        <a:bodyPr/>
                        <a:lstStyle/>
                        <a:p>
                          <a:pPr algn="ctr"/>
                          <a:r>
                            <a:rPr lang="en-US" dirty="0"/>
                            <a:t>.4</a:t>
                          </a:r>
                        </a:p>
                      </a:txBody>
                      <a:tcPr/>
                    </a:tc>
                    <a:extLst>
                      <a:ext uri="{0D108BD9-81ED-4DB2-BD59-A6C34878D82A}">
                        <a16:rowId xmlns:a16="http://schemas.microsoft.com/office/drawing/2014/main" val="2503049224"/>
                      </a:ext>
                    </a:extLst>
                  </a:tr>
                </a:tbl>
              </a:graphicData>
            </a:graphic>
          </p:graphicFrame>
        </mc:Choice>
        <mc:Fallback>
          <p:graphicFrame>
            <p:nvGraphicFramePr>
              <p:cNvPr id="5" name="Table 4">
                <a:extLst>
                  <a:ext uri="{FF2B5EF4-FFF2-40B4-BE49-F238E27FC236}">
                    <a16:creationId xmlns:a16="http://schemas.microsoft.com/office/drawing/2014/main" id="{7F9C1A84-5487-40AF-82F5-D4DF0BACEA17}"/>
                  </a:ext>
                </a:extLst>
              </p:cNvPr>
              <p:cNvGraphicFramePr>
                <a:graphicFrameLocks noGrp="1"/>
              </p:cNvGraphicFramePr>
              <p:nvPr>
                <p:extLst>
                  <p:ext uri="{D42A27DB-BD31-4B8C-83A1-F6EECF244321}">
                    <p14:modId xmlns:p14="http://schemas.microsoft.com/office/powerpoint/2010/main" val="3064612433"/>
                  </p:ext>
                </p:extLst>
              </p:nvPr>
            </p:nvGraphicFramePr>
            <p:xfrm>
              <a:off x="2667000" y="2513873"/>
              <a:ext cx="6536268" cy="2123440"/>
            </p:xfrm>
            <a:graphic>
              <a:graphicData uri="http://schemas.openxmlformats.org/drawingml/2006/table">
                <a:tbl>
                  <a:tblPr firstRow="1" bandRow="1">
                    <a:tableStyleId>{5C22544A-7EE6-4342-B048-85BDC9FD1C3A}</a:tableStyleId>
                  </a:tblPr>
                  <a:tblGrid>
                    <a:gridCol w="1634067">
                      <a:extLst>
                        <a:ext uri="{9D8B030D-6E8A-4147-A177-3AD203B41FA5}">
                          <a16:colId xmlns:a16="http://schemas.microsoft.com/office/drawing/2014/main" val="1626002752"/>
                        </a:ext>
                      </a:extLst>
                    </a:gridCol>
                    <a:gridCol w="1634067">
                      <a:extLst>
                        <a:ext uri="{9D8B030D-6E8A-4147-A177-3AD203B41FA5}">
                          <a16:colId xmlns:a16="http://schemas.microsoft.com/office/drawing/2014/main" val="2559378903"/>
                        </a:ext>
                      </a:extLst>
                    </a:gridCol>
                    <a:gridCol w="1634067">
                      <a:extLst>
                        <a:ext uri="{9D8B030D-6E8A-4147-A177-3AD203B41FA5}">
                          <a16:colId xmlns:a16="http://schemas.microsoft.com/office/drawing/2014/main" val="3771149025"/>
                        </a:ext>
                      </a:extLst>
                    </a:gridCol>
                    <a:gridCol w="1634067">
                      <a:extLst>
                        <a:ext uri="{9D8B030D-6E8A-4147-A177-3AD203B41FA5}">
                          <a16:colId xmlns:a16="http://schemas.microsoft.com/office/drawing/2014/main" val="853564398"/>
                        </a:ext>
                      </a:extLst>
                    </a:gridCol>
                  </a:tblGrid>
                  <a:tr h="640080">
                    <a:tc>
                      <a:txBody>
                        <a:bodyPr/>
                        <a:lstStyle/>
                        <a:p>
                          <a:endParaRPr lang="en-US"/>
                        </a:p>
                      </a:txBody>
                      <a:tcPr>
                        <a:blipFill>
                          <a:blip r:embed="rId3"/>
                          <a:stretch>
                            <a:fillRect l="-373" t="-4762" r="-301866" b="-246667"/>
                          </a:stretch>
                        </a:blipFill>
                      </a:tcPr>
                    </a:tc>
                    <a:tc>
                      <a:txBody>
                        <a:bodyPr/>
                        <a:lstStyle/>
                        <a:p>
                          <a:endParaRPr lang="en-US"/>
                        </a:p>
                      </a:txBody>
                      <a:tcPr>
                        <a:blipFill>
                          <a:blip r:embed="rId3"/>
                          <a:stretch>
                            <a:fillRect l="-100000" t="-4762" r="-200743" b="-246667"/>
                          </a:stretch>
                        </a:blipFill>
                      </a:tcPr>
                    </a:tc>
                    <a:tc>
                      <a:txBody>
                        <a:bodyPr/>
                        <a:lstStyle/>
                        <a:p>
                          <a:pPr algn="ctr"/>
                          <a:r>
                            <a:rPr lang="en-US" dirty="0"/>
                            <a:t>Count</a:t>
                          </a:r>
                        </a:p>
                      </a:txBody>
                      <a:tcPr/>
                    </a:tc>
                    <a:tc>
                      <a:txBody>
                        <a:bodyPr/>
                        <a:lstStyle/>
                        <a:p>
                          <a:endParaRPr lang="en-US"/>
                        </a:p>
                      </a:txBody>
                      <a:tcPr>
                        <a:blipFill>
                          <a:blip r:embed="rId3"/>
                          <a:stretch>
                            <a:fillRect l="-300746" t="-4762" r="-1493" b="-246667"/>
                          </a:stretch>
                        </a:blipFill>
                      </a:tcPr>
                    </a:tc>
                    <a:extLst>
                      <a:ext uri="{0D108BD9-81ED-4DB2-BD59-A6C34878D82A}">
                        <a16:rowId xmlns:a16="http://schemas.microsoft.com/office/drawing/2014/main" val="4222048824"/>
                      </a:ext>
                    </a:extLst>
                  </a:tr>
                  <a:tr h="370840">
                    <a:tc>
                      <a:txBody>
                        <a:bodyPr/>
                        <a:lstStyle/>
                        <a:p>
                          <a:pPr algn="ctr"/>
                          <a:r>
                            <a:rPr lang="en-US" dirty="0"/>
                            <a:t>0 (No)</a:t>
                          </a:r>
                        </a:p>
                      </a:txBody>
                      <a:tcPr/>
                    </a:tc>
                    <a:tc>
                      <a:txBody>
                        <a:bodyPr/>
                        <a:lstStyle/>
                        <a:p>
                          <a:pPr algn="ctr"/>
                          <a:r>
                            <a:rPr lang="en-US" dirty="0"/>
                            <a:t>0 (No)</a:t>
                          </a:r>
                        </a:p>
                      </a:txBody>
                      <a:tcPr/>
                    </a:tc>
                    <a:tc>
                      <a:txBody>
                        <a:bodyPr/>
                        <a:lstStyle/>
                        <a:p>
                          <a:pPr algn="ctr"/>
                          <a:r>
                            <a:rPr lang="en-US" dirty="0"/>
                            <a:t>10</a:t>
                          </a:r>
                        </a:p>
                      </a:txBody>
                      <a:tcPr/>
                    </a:tc>
                    <a:tc>
                      <a:txBody>
                        <a:bodyPr/>
                        <a:lstStyle/>
                        <a:p>
                          <a:pPr algn="ctr"/>
                          <a:r>
                            <a:rPr lang="en-US" dirty="0"/>
                            <a:t>.2</a:t>
                          </a:r>
                        </a:p>
                      </a:txBody>
                      <a:tcPr/>
                    </a:tc>
                    <a:extLst>
                      <a:ext uri="{0D108BD9-81ED-4DB2-BD59-A6C34878D82A}">
                        <a16:rowId xmlns:a16="http://schemas.microsoft.com/office/drawing/2014/main" val="2687732236"/>
                      </a:ext>
                    </a:extLst>
                  </a:tr>
                  <a:tr h="370840">
                    <a:tc>
                      <a:txBody>
                        <a:bodyPr/>
                        <a:lstStyle/>
                        <a:p>
                          <a:pPr algn="ctr"/>
                          <a:r>
                            <a:rPr lang="en-US" dirty="0"/>
                            <a:t>0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(Yes)</a:t>
                          </a:r>
                        </a:p>
                      </a:txBody>
                      <a:tcPr/>
                    </a:tc>
                    <a:tc>
                      <a:txBody>
                        <a:bodyPr/>
                        <a:lstStyle/>
                        <a:p>
                          <a:pPr algn="ctr"/>
                          <a:r>
                            <a:rPr lang="en-US" dirty="0"/>
                            <a:t>15</a:t>
                          </a:r>
                        </a:p>
                      </a:txBody>
                      <a:tcPr/>
                    </a:tc>
                    <a:tc>
                      <a:txBody>
                        <a:bodyPr/>
                        <a:lstStyle/>
                        <a:p>
                          <a:pPr algn="ctr"/>
                          <a:r>
                            <a:rPr lang="en-US" dirty="0"/>
                            <a:t>.3</a:t>
                          </a:r>
                        </a:p>
                      </a:txBody>
                      <a:tcPr/>
                    </a:tc>
                    <a:extLst>
                      <a:ext uri="{0D108BD9-81ED-4DB2-BD59-A6C34878D82A}">
                        <a16:rowId xmlns:a16="http://schemas.microsoft.com/office/drawing/2014/main" val="2699857246"/>
                      </a:ext>
                    </a:extLst>
                  </a:tr>
                  <a:tr h="370840">
                    <a:tc>
                      <a:txBody>
                        <a:bodyPr/>
                        <a:lstStyle/>
                        <a:p>
                          <a:pPr algn="ctr"/>
                          <a:r>
                            <a:rPr lang="en-US" dirty="0"/>
                            <a:t>1 (Yes)</a:t>
                          </a:r>
                        </a:p>
                      </a:txBody>
                      <a:tcPr/>
                    </a:tc>
                    <a:tc>
                      <a:txBody>
                        <a:bodyPr/>
                        <a:lstStyle/>
                        <a:p>
                          <a:pPr algn="ctr"/>
                          <a:r>
                            <a:rPr lang="en-US" dirty="0"/>
                            <a:t>0 (No)</a:t>
                          </a:r>
                        </a:p>
                      </a:txBody>
                      <a:tcPr/>
                    </a:tc>
                    <a:tc>
                      <a:txBody>
                        <a:bodyPr/>
                        <a:lstStyle/>
                        <a:p>
                          <a:pPr algn="ctr"/>
                          <a:r>
                            <a:rPr lang="en-US" dirty="0"/>
                            <a:t>5</a:t>
                          </a:r>
                        </a:p>
                      </a:txBody>
                      <a:tcPr/>
                    </a:tc>
                    <a:tc>
                      <a:txBody>
                        <a:bodyPr/>
                        <a:lstStyle/>
                        <a:p>
                          <a:pPr algn="ctr"/>
                          <a:r>
                            <a:rPr lang="en-US" dirty="0"/>
                            <a:t>.1</a:t>
                          </a:r>
                        </a:p>
                      </a:txBody>
                      <a:tcPr/>
                    </a:tc>
                    <a:extLst>
                      <a:ext uri="{0D108BD9-81ED-4DB2-BD59-A6C34878D82A}">
                        <a16:rowId xmlns:a16="http://schemas.microsoft.com/office/drawing/2014/main" val="1213970220"/>
                      </a:ext>
                    </a:extLst>
                  </a:tr>
                  <a:tr h="370840">
                    <a:tc>
                      <a:txBody>
                        <a:bodyPr/>
                        <a:lstStyle/>
                        <a:p>
                          <a:pPr algn="ctr"/>
                          <a:r>
                            <a:rPr lang="en-US" dirty="0"/>
                            <a:t>1 (Yes)</a:t>
                          </a:r>
                        </a:p>
                      </a:txBody>
                      <a:tcPr/>
                    </a:tc>
                    <a:tc>
                      <a:txBody>
                        <a:bodyPr/>
                        <a:lstStyle/>
                        <a:p>
                          <a:pPr algn="ctr"/>
                          <a:r>
                            <a:rPr lang="en-US" dirty="0"/>
                            <a:t>1 (Yes)</a:t>
                          </a:r>
                        </a:p>
                      </a:txBody>
                      <a:tcPr/>
                    </a:tc>
                    <a:tc>
                      <a:txBody>
                        <a:bodyPr/>
                        <a:lstStyle/>
                        <a:p>
                          <a:pPr algn="ctr"/>
                          <a:r>
                            <a:rPr lang="en-US" dirty="0"/>
                            <a:t>20</a:t>
                          </a:r>
                        </a:p>
                      </a:txBody>
                      <a:tcPr/>
                    </a:tc>
                    <a:tc>
                      <a:txBody>
                        <a:bodyPr/>
                        <a:lstStyle/>
                        <a:p>
                          <a:pPr algn="ctr"/>
                          <a:r>
                            <a:rPr lang="en-US" dirty="0"/>
                            <a:t>.4</a:t>
                          </a:r>
                        </a:p>
                      </a:txBody>
                      <a:tcPr/>
                    </a:tc>
                    <a:extLst>
                      <a:ext uri="{0D108BD9-81ED-4DB2-BD59-A6C34878D82A}">
                        <a16:rowId xmlns:a16="http://schemas.microsoft.com/office/drawing/2014/main" val="2503049224"/>
                      </a:ext>
                    </a:extLst>
                  </a:tr>
                </a:tbl>
              </a:graphicData>
            </a:graphic>
          </p:graphicFrame>
        </mc:Fallback>
      </mc:AlternateContent>
    </p:spTree>
    <p:extLst>
      <p:ext uri="{BB962C8B-B14F-4D97-AF65-F5344CB8AC3E}">
        <p14:creationId xmlns:p14="http://schemas.microsoft.com/office/powerpoint/2010/main" val="895823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1AE76-5C64-4CE3-9288-D49EEB7585BA}"/>
              </a:ext>
            </a:extLst>
          </p:cNvPr>
          <p:cNvSpPr>
            <a:spLocks noGrp="1"/>
          </p:cNvSpPr>
          <p:nvPr>
            <p:ph type="title"/>
          </p:nvPr>
        </p:nvSpPr>
        <p:spPr/>
        <p:txBody>
          <a:bodyPr/>
          <a:lstStyle/>
          <a:p>
            <a:r>
              <a:rPr lang="en-US" dirty="0"/>
              <a:t>What Are We Doing When We Marginalize?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F0FB5C-4FB5-4897-A685-A6214DED4CE0}"/>
                  </a:ext>
                </a:extLst>
              </p:cNvPr>
              <p:cNvSpPr>
                <a:spLocks noGrp="1"/>
              </p:cNvSpPr>
              <p:nvPr>
                <p:ph idx="1"/>
              </p:nvPr>
            </p:nvSpPr>
            <p:spPr/>
            <p:txBody>
              <a:bodyPr>
                <a:normAutofit/>
              </a:bodyPr>
              <a:lstStyle/>
              <a:p>
                <a:r>
                  <a:rPr lang="en-US" dirty="0"/>
                  <a:t>We want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𝑆𝑜𝑙𝑑</m:t>
                        </m:r>
                        <m:r>
                          <a:rPr lang="en-US" b="0" i="1" smtClean="0">
                            <a:latin typeface="Cambria Math" panose="02040503050406030204" pitchFamily="18" charset="0"/>
                          </a:rPr>
                          <m:t> </m:t>
                        </m:r>
                        <m:r>
                          <a:rPr lang="en-US" b="0" i="1" smtClean="0">
                            <a:latin typeface="Cambria Math" panose="02040503050406030204" pitchFamily="18" charset="0"/>
                          </a:rPr>
                          <m:t>𝑜𝑢𝑡</m:t>
                        </m:r>
                      </m:e>
                    </m:d>
                  </m:oMath>
                </a14:m>
                <a:endParaRPr lang="en-US" b="0" dirty="0"/>
              </a:p>
              <a:p>
                <a:endParaRPr lang="en-US" dirty="0"/>
              </a:p>
              <a:p>
                <a:endParaRPr lang="en-US" dirty="0"/>
              </a:p>
              <a:p>
                <a:endParaRPr lang="en-US" dirty="0"/>
              </a:p>
              <a:p>
                <a:endParaRPr lang="en-US" dirty="0"/>
              </a:p>
              <a:p>
                <a:pPr marL="0" indent="0">
                  <a:buNone/>
                </a:pPr>
                <a:endParaRPr lang="en-US" dirty="0"/>
              </a:p>
              <a:p>
                <a:r>
                  <a:rPr lang="en-US" dirty="0"/>
                  <a:t>How many times did it Sell Out? 5 + 20 = 25</a:t>
                </a:r>
              </a:p>
              <a:p>
                <a:r>
                  <a:rPr lang="en-US" dirty="0"/>
                  <a:t>Out of how many times? 50</a:t>
                </a:r>
              </a:p>
            </p:txBody>
          </p:sp>
        </mc:Choice>
        <mc:Fallback xmlns="">
          <p:sp>
            <p:nvSpPr>
              <p:cNvPr id="3" name="Content Placeholder 2">
                <a:extLst>
                  <a:ext uri="{FF2B5EF4-FFF2-40B4-BE49-F238E27FC236}">
                    <a16:creationId xmlns:a16="http://schemas.microsoft.com/office/drawing/2014/main" id="{68F0FB5C-4FB5-4897-A685-A6214DED4CE0}"/>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F9C1A84-5487-40AF-82F5-D4DF0BACEA17}"/>
                  </a:ext>
                </a:extLst>
              </p:cNvPr>
              <p:cNvGraphicFramePr>
                <a:graphicFrameLocks noGrp="1"/>
              </p:cNvGraphicFramePr>
              <p:nvPr/>
            </p:nvGraphicFramePr>
            <p:xfrm>
              <a:off x="2667000" y="2513873"/>
              <a:ext cx="6536268" cy="2123440"/>
            </p:xfrm>
            <a:graphic>
              <a:graphicData uri="http://schemas.openxmlformats.org/drawingml/2006/table">
                <a:tbl>
                  <a:tblPr firstRow="1" bandRow="1">
                    <a:tableStyleId>{5C22544A-7EE6-4342-B048-85BDC9FD1C3A}</a:tableStyleId>
                  </a:tblPr>
                  <a:tblGrid>
                    <a:gridCol w="1634067">
                      <a:extLst>
                        <a:ext uri="{9D8B030D-6E8A-4147-A177-3AD203B41FA5}">
                          <a16:colId xmlns:a16="http://schemas.microsoft.com/office/drawing/2014/main" val="1626002752"/>
                        </a:ext>
                      </a:extLst>
                    </a:gridCol>
                    <a:gridCol w="1634067">
                      <a:extLst>
                        <a:ext uri="{9D8B030D-6E8A-4147-A177-3AD203B41FA5}">
                          <a16:colId xmlns:a16="http://schemas.microsoft.com/office/drawing/2014/main" val="2559378903"/>
                        </a:ext>
                      </a:extLst>
                    </a:gridCol>
                    <a:gridCol w="1634067">
                      <a:extLst>
                        <a:ext uri="{9D8B030D-6E8A-4147-A177-3AD203B41FA5}">
                          <a16:colId xmlns:a16="http://schemas.microsoft.com/office/drawing/2014/main" val="3771149025"/>
                        </a:ext>
                      </a:extLst>
                    </a:gridCol>
                    <a:gridCol w="1634067">
                      <a:extLst>
                        <a:ext uri="{9D8B030D-6E8A-4147-A177-3AD203B41FA5}">
                          <a16:colId xmlns:a16="http://schemas.microsoft.com/office/drawing/2014/main" val="853564398"/>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𝑺𝒐𝒍𝒅</m:t>
                                </m:r>
                                <m:r>
                                  <a:rPr lang="en-US" b="1" i="1" dirty="0" smtClean="0">
                                    <a:latin typeface="Cambria Math" panose="02040503050406030204" pitchFamily="18" charset="0"/>
                                  </a:rPr>
                                  <m:t> </m:t>
                                </m:r>
                                <m:r>
                                  <a:rPr lang="en-US" b="1" i="1" dirty="0" smtClean="0">
                                    <a:latin typeface="Cambria Math" panose="02040503050406030204" pitchFamily="18" charset="0"/>
                                  </a:rPr>
                                  <m:t>𝑶𝒖𝒕</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𝑹𝒂𝒊𝒏</m:t>
                                </m:r>
                              </m:oMath>
                            </m:oMathPara>
                          </a14:m>
                          <a:endParaRPr lang="en-US" dirty="0"/>
                        </a:p>
                      </a:txBody>
                      <a:tcPr/>
                    </a:tc>
                    <a:tc>
                      <a:txBody>
                        <a:bodyPr/>
                        <a:lstStyle/>
                        <a:p>
                          <a:pPr algn="ctr"/>
                          <a:r>
                            <a:rPr lang="en-US" dirty="0"/>
                            <a:t>Count</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b="1" i="1" dirty="0" smtClean="0">
                                    <a:latin typeface="Cambria Math" panose="02040503050406030204" pitchFamily="18" charset="0"/>
                                  </a:rPr>
                                  <m:t>𝑺𝒐𝒍𝒅</m:t>
                                </m:r>
                                <m:r>
                                  <a:rPr lang="en-US" sz="1800" b="1" i="1" dirty="0" smtClean="0">
                                    <a:latin typeface="Cambria Math" panose="02040503050406030204" pitchFamily="18" charset="0"/>
                                  </a:rPr>
                                  <m:t> </m:t>
                                </m:r>
                                <m:r>
                                  <a:rPr lang="en-US" sz="1800" b="1" i="1" dirty="0" smtClean="0">
                                    <a:latin typeface="Cambria Math" panose="02040503050406030204" pitchFamily="18" charset="0"/>
                                  </a:rPr>
                                  <m:t>𝑶𝒖𝒕</m:t>
                                </m:r>
                                <m:r>
                                  <a:rPr lang="en-US" sz="1800" b="1" i="1" dirty="0" smtClean="0">
                                    <a:latin typeface="Cambria Math" panose="02040503050406030204" pitchFamily="18" charset="0"/>
                                  </a:rPr>
                                  <m:t>, </m:t>
                                </m:r>
                              </m:oMath>
                            </m:oMathPara>
                          </a14:m>
                          <a:endParaRPr lang="en-US" sz="1800" b="1"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𝑹𝒂𝒊𝒏</m:t>
                                </m:r>
                                <m:r>
                                  <a:rPr lang="en-US" sz="1800" b="1" i="1" dirty="0"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4222048824"/>
                      </a:ext>
                    </a:extLst>
                  </a:tr>
                  <a:tr h="370840">
                    <a:tc>
                      <a:txBody>
                        <a:bodyPr/>
                        <a:lstStyle/>
                        <a:p>
                          <a:pPr algn="ctr"/>
                          <a:r>
                            <a:rPr lang="en-US" dirty="0"/>
                            <a:t>0 (No)</a:t>
                          </a:r>
                        </a:p>
                      </a:txBody>
                      <a:tcPr/>
                    </a:tc>
                    <a:tc>
                      <a:txBody>
                        <a:bodyPr/>
                        <a:lstStyle/>
                        <a:p>
                          <a:pPr algn="ctr"/>
                          <a:r>
                            <a:rPr lang="en-US" dirty="0"/>
                            <a:t>0 (No)</a:t>
                          </a:r>
                        </a:p>
                      </a:txBody>
                      <a:tcPr/>
                    </a:tc>
                    <a:tc>
                      <a:txBody>
                        <a:bodyPr/>
                        <a:lstStyle/>
                        <a:p>
                          <a:pPr algn="ctr"/>
                          <a:r>
                            <a:rPr lang="en-US" dirty="0"/>
                            <a:t>10</a:t>
                          </a:r>
                        </a:p>
                      </a:txBody>
                      <a:tcPr/>
                    </a:tc>
                    <a:tc>
                      <a:txBody>
                        <a:bodyPr/>
                        <a:lstStyle/>
                        <a:p>
                          <a:pPr algn="ctr"/>
                          <a:r>
                            <a:rPr lang="en-US" dirty="0"/>
                            <a:t>10/50=.2</a:t>
                          </a:r>
                        </a:p>
                      </a:txBody>
                      <a:tcPr/>
                    </a:tc>
                    <a:extLst>
                      <a:ext uri="{0D108BD9-81ED-4DB2-BD59-A6C34878D82A}">
                        <a16:rowId xmlns:a16="http://schemas.microsoft.com/office/drawing/2014/main" val="2687732236"/>
                      </a:ext>
                    </a:extLst>
                  </a:tr>
                  <a:tr h="370840">
                    <a:tc>
                      <a:txBody>
                        <a:bodyPr/>
                        <a:lstStyle/>
                        <a:p>
                          <a:pPr algn="ctr"/>
                          <a:r>
                            <a:rPr lang="en-US" dirty="0"/>
                            <a:t>0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(Yes)</a:t>
                          </a:r>
                        </a:p>
                      </a:txBody>
                      <a:tcPr/>
                    </a:tc>
                    <a:tc>
                      <a:txBody>
                        <a:bodyPr/>
                        <a:lstStyle/>
                        <a:p>
                          <a:pPr algn="ctr"/>
                          <a:r>
                            <a:rPr lang="en-US" dirty="0"/>
                            <a:t>15</a:t>
                          </a:r>
                        </a:p>
                      </a:txBody>
                      <a:tcPr/>
                    </a:tc>
                    <a:tc>
                      <a:txBody>
                        <a:bodyPr/>
                        <a:lstStyle/>
                        <a:p>
                          <a:pPr algn="ctr"/>
                          <a:r>
                            <a:rPr lang="en-US" dirty="0"/>
                            <a:t>15/50=.3</a:t>
                          </a:r>
                        </a:p>
                      </a:txBody>
                      <a:tcPr/>
                    </a:tc>
                    <a:extLst>
                      <a:ext uri="{0D108BD9-81ED-4DB2-BD59-A6C34878D82A}">
                        <a16:rowId xmlns:a16="http://schemas.microsoft.com/office/drawing/2014/main" val="2699857246"/>
                      </a:ext>
                    </a:extLst>
                  </a:tr>
                  <a:tr h="370840">
                    <a:tc>
                      <a:txBody>
                        <a:bodyPr/>
                        <a:lstStyle/>
                        <a:p>
                          <a:pPr algn="ctr"/>
                          <a:r>
                            <a:rPr lang="en-US" dirty="0"/>
                            <a:t>1 (Yes)</a:t>
                          </a:r>
                        </a:p>
                      </a:txBody>
                      <a:tcPr/>
                    </a:tc>
                    <a:tc>
                      <a:txBody>
                        <a:bodyPr/>
                        <a:lstStyle/>
                        <a:p>
                          <a:pPr algn="ctr"/>
                          <a:r>
                            <a:rPr lang="en-US" dirty="0"/>
                            <a:t>0 (No)</a:t>
                          </a:r>
                        </a:p>
                      </a:txBody>
                      <a:tcPr/>
                    </a:tc>
                    <a:tc>
                      <a:txBody>
                        <a:bodyPr/>
                        <a:lstStyle/>
                        <a:p>
                          <a:pPr algn="ctr"/>
                          <a:r>
                            <a:rPr lang="en-US" dirty="0"/>
                            <a:t>5</a:t>
                          </a:r>
                        </a:p>
                      </a:txBody>
                      <a:tcPr/>
                    </a:tc>
                    <a:tc>
                      <a:txBody>
                        <a:bodyPr/>
                        <a:lstStyle/>
                        <a:p>
                          <a:pPr algn="ctr"/>
                          <a:r>
                            <a:rPr lang="en-US" dirty="0"/>
                            <a:t>5/50=.1</a:t>
                          </a:r>
                        </a:p>
                      </a:txBody>
                      <a:tcPr/>
                    </a:tc>
                    <a:extLst>
                      <a:ext uri="{0D108BD9-81ED-4DB2-BD59-A6C34878D82A}">
                        <a16:rowId xmlns:a16="http://schemas.microsoft.com/office/drawing/2014/main" val="1213970220"/>
                      </a:ext>
                    </a:extLst>
                  </a:tr>
                  <a:tr h="370840">
                    <a:tc>
                      <a:txBody>
                        <a:bodyPr/>
                        <a:lstStyle/>
                        <a:p>
                          <a:pPr algn="ctr"/>
                          <a:r>
                            <a:rPr lang="en-US" dirty="0"/>
                            <a:t>1 (Yes)</a:t>
                          </a:r>
                        </a:p>
                      </a:txBody>
                      <a:tcPr/>
                    </a:tc>
                    <a:tc>
                      <a:txBody>
                        <a:bodyPr/>
                        <a:lstStyle/>
                        <a:p>
                          <a:pPr algn="ctr"/>
                          <a:r>
                            <a:rPr lang="en-US" dirty="0"/>
                            <a:t>1 (Yes)</a:t>
                          </a:r>
                        </a:p>
                      </a:txBody>
                      <a:tcPr/>
                    </a:tc>
                    <a:tc>
                      <a:txBody>
                        <a:bodyPr/>
                        <a:lstStyle/>
                        <a:p>
                          <a:pPr algn="ctr"/>
                          <a:r>
                            <a:rPr lang="en-US" dirty="0"/>
                            <a:t>20</a:t>
                          </a:r>
                        </a:p>
                      </a:txBody>
                      <a:tcPr/>
                    </a:tc>
                    <a:tc>
                      <a:txBody>
                        <a:bodyPr/>
                        <a:lstStyle/>
                        <a:p>
                          <a:pPr algn="ctr"/>
                          <a:r>
                            <a:rPr lang="en-US" dirty="0"/>
                            <a:t>20/50=.4</a:t>
                          </a:r>
                        </a:p>
                      </a:txBody>
                      <a:tcPr/>
                    </a:tc>
                    <a:extLst>
                      <a:ext uri="{0D108BD9-81ED-4DB2-BD59-A6C34878D82A}">
                        <a16:rowId xmlns:a16="http://schemas.microsoft.com/office/drawing/2014/main" val="2503049224"/>
                      </a:ext>
                    </a:extLst>
                  </a:tr>
                </a:tbl>
              </a:graphicData>
            </a:graphic>
          </p:graphicFrame>
        </mc:Choice>
        <mc:Fallback xmlns="">
          <p:graphicFrame>
            <p:nvGraphicFramePr>
              <p:cNvPr id="5" name="Table 4">
                <a:extLst>
                  <a:ext uri="{FF2B5EF4-FFF2-40B4-BE49-F238E27FC236}">
                    <a16:creationId xmlns:a16="http://schemas.microsoft.com/office/drawing/2014/main" id="{7F9C1A84-5487-40AF-82F5-D4DF0BACEA17}"/>
                  </a:ext>
                </a:extLst>
              </p:cNvPr>
              <p:cNvGraphicFramePr>
                <a:graphicFrameLocks noGrp="1"/>
              </p:cNvGraphicFramePr>
              <p:nvPr/>
            </p:nvGraphicFramePr>
            <p:xfrm>
              <a:off x="2667000" y="2513873"/>
              <a:ext cx="6536268" cy="2123440"/>
            </p:xfrm>
            <a:graphic>
              <a:graphicData uri="http://schemas.openxmlformats.org/drawingml/2006/table">
                <a:tbl>
                  <a:tblPr firstRow="1" bandRow="1">
                    <a:tableStyleId>{5C22544A-7EE6-4342-B048-85BDC9FD1C3A}</a:tableStyleId>
                  </a:tblPr>
                  <a:tblGrid>
                    <a:gridCol w="1634067">
                      <a:extLst>
                        <a:ext uri="{9D8B030D-6E8A-4147-A177-3AD203B41FA5}">
                          <a16:colId xmlns:a16="http://schemas.microsoft.com/office/drawing/2014/main" val="1626002752"/>
                        </a:ext>
                      </a:extLst>
                    </a:gridCol>
                    <a:gridCol w="1634067">
                      <a:extLst>
                        <a:ext uri="{9D8B030D-6E8A-4147-A177-3AD203B41FA5}">
                          <a16:colId xmlns:a16="http://schemas.microsoft.com/office/drawing/2014/main" val="2559378903"/>
                        </a:ext>
                      </a:extLst>
                    </a:gridCol>
                    <a:gridCol w="1634067">
                      <a:extLst>
                        <a:ext uri="{9D8B030D-6E8A-4147-A177-3AD203B41FA5}">
                          <a16:colId xmlns:a16="http://schemas.microsoft.com/office/drawing/2014/main" val="3771149025"/>
                        </a:ext>
                      </a:extLst>
                    </a:gridCol>
                    <a:gridCol w="1634067">
                      <a:extLst>
                        <a:ext uri="{9D8B030D-6E8A-4147-A177-3AD203B41FA5}">
                          <a16:colId xmlns:a16="http://schemas.microsoft.com/office/drawing/2014/main" val="853564398"/>
                        </a:ext>
                      </a:extLst>
                    </a:gridCol>
                  </a:tblGrid>
                  <a:tr h="640080">
                    <a:tc>
                      <a:txBody>
                        <a:bodyPr/>
                        <a:lstStyle/>
                        <a:p>
                          <a:endParaRPr lang="en-US"/>
                        </a:p>
                      </a:txBody>
                      <a:tcPr>
                        <a:blipFill>
                          <a:blip r:embed="rId3"/>
                          <a:stretch>
                            <a:fillRect l="-373" t="-4762" r="-301866" b="-246667"/>
                          </a:stretch>
                        </a:blipFill>
                      </a:tcPr>
                    </a:tc>
                    <a:tc>
                      <a:txBody>
                        <a:bodyPr/>
                        <a:lstStyle/>
                        <a:p>
                          <a:endParaRPr lang="en-US"/>
                        </a:p>
                      </a:txBody>
                      <a:tcPr>
                        <a:blipFill>
                          <a:blip r:embed="rId3"/>
                          <a:stretch>
                            <a:fillRect l="-100000" t="-4762" r="-200743" b="-246667"/>
                          </a:stretch>
                        </a:blipFill>
                      </a:tcPr>
                    </a:tc>
                    <a:tc>
                      <a:txBody>
                        <a:bodyPr/>
                        <a:lstStyle/>
                        <a:p>
                          <a:pPr algn="ctr"/>
                          <a:r>
                            <a:rPr lang="en-US" dirty="0"/>
                            <a:t>Count</a:t>
                          </a:r>
                        </a:p>
                      </a:txBody>
                      <a:tcPr/>
                    </a:tc>
                    <a:tc>
                      <a:txBody>
                        <a:bodyPr/>
                        <a:lstStyle/>
                        <a:p>
                          <a:endParaRPr lang="en-US"/>
                        </a:p>
                      </a:txBody>
                      <a:tcPr>
                        <a:blipFill>
                          <a:blip r:embed="rId3"/>
                          <a:stretch>
                            <a:fillRect l="-300746" t="-4762" r="-1493" b="-246667"/>
                          </a:stretch>
                        </a:blipFill>
                      </a:tcPr>
                    </a:tc>
                    <a:extLst>
                      <a:ext uri="{0D108BD9-81ED-4DB2-BD59-A6C34878D82A}">
                        <a16:rowId xmlns:a16="http://schemas.microsoft.com/office/drawing/2014/main" val="4222048824"/>
                      </a:ext>
                    </a:extLst>
                  </a:tr>
                  <a:tr h="370840">
                    <a:tc>
                      <a:txBody>
                        <a:bodyPr/>
                        <a:lstStyle/>
                        <a:p>
                          <a:pPr algn="ctr"/>
                          <a:r>
                            <a:rPr lang="en-US" dirty="0"/>
                            <a:t>0 (No)</a:t>
                          </a:r>
                        </a:p>
                      </a:txBody>
                      <a:tcPr/>
                    </a:tc>
                    <a:tc>
                      <a:txBody>
                        <a:bodyPr/>
                        <a:lstStyle/>
                        <a:p>
                          <a:pPr algn="ctr"/>
                          <a:r>
                            <a:rPr lang="en-US" dirty="0"/>
                            <a:t>0 (No)</a:t>
                          </a:r>
                        </a:p>
                      </a:txBody>
                      <a:tcPr/>
                    </a:tc>
                    <a:tc>
                      <a:txBody>
                        <a:bodyPr/>
                        <a:lstStyle/>
                        <a:p>
                          <a:pPr algn="ctr"/>
                          <a:r>
                            <a:rPr lang="en-US" dirty="0"/>
                            <a:t>10</a:t>
                          </a:r>
                        </a:p>
                      </a:txBody>
                      <a:tcPr/>
                    </a:tc>
                    <a:tc>
                      <a:txBody>
                        <a:bodyPr/>
                        <a:lstStyle/>
                        <a:p>
                          <a:pPr algn="ctr"/>
                          <a:r>
                            <a:rPr lang="en-US" dirty="0"/>
                            <a:t>10/50=.2</a:t>
                          </a:r>
                        </a:p>
                      </a:txBody>
                      <a:tcPr/>
                    </a:tc>
                    <a:extLst>
                      <a:ext uri="{0D108BD9-81ED-4DB2-BD59-A6C34878D82A}">
                        <a16:rowId xmlns:a16="http://schemas.microsoft.com/office/drawing/2014/main" val="2687732236"/>
                      </a:ext>
                    </a:extLst>
                  </a:tr>
                  <a:tr h="370840">
                    <a:tc>
                      <a:txBody>
                        <a:bodyPr/>
                        <a:lstStyle/>
                        <a:p>
                          <a:pPr algn="ctr"/>
                          <a:r>
                            <a:rPr lang="en-US" dirty="0"/>
                            <a:t>0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(Yes)</a:t>
                          </a:r>
                        </a:p>
                      </a:txBody>
                      <a:tcPr/>
                    </a:tc>
                    <a:tc>
                      <a:txBody>
                        <a:bodyPr/>
                        <a:lstStyle/>
                        <a:p>
                          <a:pPr algn="ctr"/>
                          <a:r>
                            <a:rPr lang="en-US" dirty="0"/>
                            <a:t>15</a:t>
                          </a:r>
                        </a:p>
                      </a:txBody>
                      <a:tcPr/>
                    </a:tc>
                    <a:tc>
                      <a:txBody>
                        <a:bodyPr/>
                        <a:lstStyle/>
                        <a:p>
                          <a:pPr algn="ctr"/>
                          <a:r>
                            <a:rPr lang="en-US" dirty="0"/>
                            <a:t>15/50=.3</a:t>
                          </a:r>
                        </a:p>
                      </a:txBody>
                      <a:tcPr/>
                    </a:tc>
                    <a:extLst>
                      <a:ext uri="{0D108BD9-81ED-4DB2-BD59-A6C34878D82A}">
                        <a16:rowId xmlns:a16="http://schemas.microsoft.com/office/drawing/2014/main" val="2699857246"/>
                      </a:ext>
                    </a:extLst>
                  </a:tr>
                  <a:tr h="370840">
                    <a:tc>
                      <a:txBody>
                        <a:bodyPr/>
                        <a:lstStyle/>
                        <a:p>
                          <a:pPr algn="ctr"/>
                          <a:r>
                            <a:rPr lang="en-US" dirty="0"/>
                            <a:t>1 (Yes)</a:t>
                          </a:r>
                        </a:p>
                      </a:txBody>
                      <a:tcPr/>
                    </a:tc>
                    <a:tc>
                      <a:txBody>
                        <a:bodyPr/>
                        <a:lstStyle/>
                        <a:p>
                          <a:pPr algn="ctr"/>
                          <a:r>
                            <a:rPr lang="en-US" dirty="0"/>
                            <a:t>0 (No)</a:t>
                          </a:r>
                        </a:p>
                      </a:txBody>
                      <a:tcPr/>
                    </a:tc>
                    <a:tc>
                      <a:txBody>
                        <a:bodyPr/>
                        <a:lstStyle/>
                        <a:p>
                          <a:pPr algn="ctr"/>
                          <a:r>
                            <a:rPr lang="en-US" dirty="0"/>
                            <a:t>5</a:t>
                          </a:r>
                        </a:p>
                      </a:txBody>
                      <a:tcPr/>
                    </a:tc>
                    <a:tc>
                      <a:txBody>
                        <a:bodyPr/>
                        <a:lstStyle/>
                        <a:p>
                          <a:pPr algn="ctr"/>
                          <a:r>
                            <a:rPr lang="en-US" dirty="0"/>
                            <a:t>5/50=.1</a:t>
                          </a:r>
                        </a:p>
                      </a:txBody>
                      <a:tcPr/>
                    </a:tc>
                    <a:extLst>
                      <a:ext uri="{0D108BD9-81ED-4DB2-BD59-A6C34878D82A}">
                        <a16:rowId xmlns:a16="http://schemas.microsoft.com/office/drawing/2014/main" val="1213970220"/>
                      </a:ext>
                    </a:extLst>
                  </a:tr>
                  <a:tr h="370840">
                    <a:tc>
                      <a:txBody>
                        <a:bodyPr/>
                        <a:lstStyle/>
                        <a:p>
                          <a:pPr algn="ctr"/>
                          <a:r>
                            <a:rPr lang="en-US" dirty="0"/>
                            <a:t>1 (Yes)</a:t>
                          </a:r>
                        </a:p>
                      </a:txBody>
                      <a:tcPr/>
                    </a:tc>
                    <a:tc>
                      <a:txBody>
                        <a:bodyPr/>
                        <a:lstStyle/>
                        <a:p>
                          <a:pPr algn="ctr"/>
                          <a:r>
                            <a:rPr lang="en-US" dirty="0"/>
                            <a:t>1 (Yes)</a:t>
                          </a:r>
                        </a:p>
                      </a:txBody>
                      <a:tcPr/>
                    </a:tc>
                    <a:tc>
                      <a:txBody>
                        <a:bodyPr/>
                        <a:lstStyle/>
                        <a:p>
                          <a:pPr algn="ctr"/>
                          <a:r>
                            <a:rPr lang="en-US" dirty="0"/>
                            <a:t>20</a:t>
                          </a:r>
                        </a:p>
                      </a:txBody>
                      <a:tcPr/>
                    </a:tc>
                    <a:tc>
                      <a:txBody>
                        <a:bodyPr/>
                        <a:lstStyle/>
                        <a:p>
                          <a:pPr algn="ctr"/>
                          <a:r>
                            <a:rPr lang="en-US" dirty="0"/>
                            <a:t>20/50=.4</a:t>
                          </a:r>
                        </a:p>
                      </a:txBody>
                      <a:tcPr/>
                    </a:tc>
                    <a:extLst>
                      <a:ext uri="{0D108BD9-81ED-4DB2-BD59-A6C34878D82A}">
                        <a16:rowId xmlns:a16="http://schemas.microsoft.com/office/drawing/2014/main" val="2503049224"/>
                      </a:ext>
                    </a:extLst>
                  </a:tr>
                </a:tbl>
              </a:graphicData>
            </a:graphic>
          </p:graphicFrame>
        </mc:Fallback>
      </mc:AlternateContent>
    </p:spTree>
    <p:extLst>
      <p:ext uri="{BB962C8B-B14F-4D97-AF65-F5344CB8AC3E}">
        <p14:creationId xmlns:p14="http://schemas.microsoft.com/office/powerpoint/2010/main" val="871402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1AE76-5C64-4CE3-9288-D49EEB7585BA}"/>
              </a:ext>
            </a:extLst>
          </p:cNvPr>
          <p:cNvSpPr>
            <a:spLocks noGrp="1"/>
          </p:cNvSpPr>
          <p:nvPr>
            <p:ph type="title"/>
          </p:nvPr>
        </p:nvSpPr>
        <p:spPr/>
        <p:txBody>
          <a:bodyPr/>
          <a:lstStyle/>
          <a:p>
            <a:r>
              <a:rPr lang="en-US" dirty="0"/>
              <a:t>What Are We Doing When We Marginalize?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F0FB5C-4FB5-4897-A685-A6214DED4CE0}"/>
                  </a:ext>
                </a:extLst>
              </p:cNvPr>
              <p:cNvSpPr>
                <a:spLocks noGrp="1"/>
              </p:cNvSpPr>
              <p:nvPr>
                <p:ph idx="1"/>
              </p:nvPr>
            </p:nvSpPr>
            <p:spPr>
              <a:xfrm>
                <a:off x="838200" y="1825624"/>
                <a:ext cx="10515600" cy="4859847"/>
              </a:xfrm>
            </p:spPr>
            <p:txBody>
              <a:bodyPr>
                <a:normAutofit/>
              </a:bodyPr>
              <a:lstStyle/>
              <a:p>
                <a:r>
                  <a:rPr lang="en-US" dirty="0"/>
                  <a:t>We want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𝑆𝑜𝑙𝑑</m:t>
                        </m:r>
                        <m:r>
                          <a:rPr lang="en-US" b="0" i="1" smtClean="0">
                            <a:latin typeface="Cambria Math" panose="02040503050406030204" pitchFamily="18" charset="0"/>
                          </a:rPr>
                          <m:t> </m:t>
                        </m:r>
                        <m:r>
                          <a:rPr lang="en-US" b="0" i="1" smtClean="0">
                            <a:latin typeface="Cambria Math" panose="02040503050406030204" pitchFamily="18" charset="0"/>
                          </a:rPr>
                          <m:t>𝑜𝑢𝑡</m:t>
                        </m:r>
                      </m:e>
                    </m:d>
                  </m:oMath>
                </a14:m>
                <a:endParaRPr lang="en-US" b="0" dirty="0"/>
              </a:p>
              <a:p>
                <a:endParaRPr lang="en-US" dirty="0"/>
              </a:p>
              <a:p>
                <a:endParaRPr lang="en-US" dirty="0"/>
              </a:p>
              <a:p>
                <a:endParaRPr lang="en-US" dirty="0"/>
              </a:p>
              <a:p>
                <a:endParaRPr lang="en-US" dirty="0"/>
              </a:p>
              <a:p>
                <a:pPr marL="0" indent="0">
                  <a:buNone/>
                </a:pPr>
                <a:endParaRPr lang="en-US" dirty="0"/>
              </a:p>
              <a:p>
                <a:r>
                  <a:rPr lang="en-US" dirty="0"/>
                  <a:t>How many times did it Sell Out? 5 + 20 = 25</a:t>
                </a:r>
              </a:p>
              <a:p>
                <a:r>
                  <a:rPr lang="en-US" dirty="0"/>
                  <a:t>Out of how many times? 50</a:t>
                </a:r>
              </a:p>
              <a:p>
                <a:r>
                  <a:rPr lang="en-US" dirty="0"/>
                  <a:t>P(Sold Out = 1)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50</m:t>
                        </m:r>
                      </m:den>
                    </m:f>
                    <m:r>
                      <a:rPr lang="en-US" b="0" i="1" smtClean="0">
                        <a:latin typeface="Cambria Math" panose="02040503050406030204" pitchFamily="18" charset="0"/>
                      </a:rPr>
                      <m:t>=.5</m:t>
                    </m:r>
                  </m:oMath>
                </a14:m>
                <a:endParaRPr lang="en-US" dirty="0"/>
              </a:p>
            </p:txBody>
          </p:sp>
        </mc:Choice>
        <mc:Fallback xmlns="">
          <p:sp>
            <p:nvSpPr>
              <p:cNvPr id="3" name="Content Placeholder 2">
                <a:extLst>
                  <a:ext uri="{FF2B5EF4-FFF2-40B4-BE49-F238E27FC236}">
                    <a16:creationId xmlns:a16="http://schemas.microsoft.com/office/drawing/2014/main" id="{68F0FB5C-4FB5-4897-A685-A6214DED4CE0}"/>
                  </a:ext>
                </a:extLst>
              </p:cNvPr>
              <p:cNvSpPr>
                <a:spLocks noGrp="1" noRot="1" noChangeAspect="1" noMove="1" noResize="1" noEditPoints="1" noAdjustHandles="1" noChangeArrowheads="1" noChangeShapeType="1" noTextEdit="1"/>
              </p:cNvSpPr>
              <p:nvPr>
                <p:ph idx="1"/>
              </p:nvPr>
            </p:nvSpPr>
            <p:spPr>
              <a:xfrm>
                <a:off x="838200" y="1825624"/>
                <a:ext cx="10515600" cy="4859847"/>
              </a:xfrm>
              <a:blipFill>
                <a:blip r:embed="rId2"/>
                <a:stretch>
                  <a:fillRect l="-1043" t="-2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F9C1A84-5487-40AF-82F5-D4DF0BACEA17}"/>
                  </a:ext>
                </a:extLst>
              </p:cNvPr>
              <p:cNvGraphicFramePr>
                <a:graphicFrameLocks noGrp="1"/>
              </p:cNvGraphicFramePr>
              <p:nvPr/>
            </p:nvGraphicFramePr>
            <p:xfrm>
              <a:off x="2667000" y="2513873"/>
              <a:ext cx="6536268" cy="2123440"/>
            </p:xfrm>
            <a:graphic>
              <a:graphicData uri="http://schemas.openxmlformats.org/drawingml/2006/table">
                <a:tbl>
                  <a:tblPr firstRow="1" bandRow="1">
                    <a:tableStyleId>{5C22544A-7EE6-4342-B048-85BDC9FD1C3A}</a:tableStyleId>
                  </a:tblPr>
                  <a:tblGrid>
                    <a:gridCol w="1634067">
                      <a:extLst>
                        <a:ext uri="{9D8B030D-6E8A-4147-A177-3AD203B41FA5}">
                          <a16:colId xmlns:a16="http://schemas.microsoft.com/office/drawing/2014/main" val="1626002752"/>
                        </a:ext>
                      </a:extLst>
                    </a:gridCol>
                    <a:gridCol w="1634067">
                      <a:extLst>
                        <a:ext uri="{9D8B030D-6E8A-4147-A177-3AD203B41FA5}">
                          <a16:colId xmlns:a16="http://schemas.microsoft.com/office/drawing/2014/main" val="2559378903"/>
                        </a:ext>
                      </a:extLst>
                    </a:gridCol>
                    <a:gridCol w="1634067">
                      <a:extLst>
                        <a:ext uri="{9D8B030D-6E8A-4147-A177-3AD203B41FA5}">
                          <a16:colId xmlns:a16="http://schemas.microsoft.com/office/drawing/2014/main" val="3771149025"/>
                        </a:ext>
                      </a:extLst>
                    </a:gridCol>
                    <a:gridCol w="1634067">
                      <a:extLst>
                        <a:ext uri="{9D8B030D-6E8A-4147-A177-3AD203B41FA5}">
                          <a16:colId xmlns:a16="http://schemas.microsoft.com/office/drawing/2014/main" val="853564398"/>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𝑺𝒐𝒍𝒅</m:t>
                                </m:r>
                                <m:r>
                                  <a:rPr lang="en-US" b="1" i="1" dirty="0" smtClean="0">
                                    <a:latin typeface="Cambria Math" panose="02040503050406030204" pitchFamily="18" charset="0"/>
                                  </a:rPr>
                                  <m:t> </m:t>
                                </m:r>
                                <m:r>
                                  <a:rPr lang="en-US" b="1" i="1" dirty="0" smtClean="0">
                                    <a:latin typeface="Cambria Math" panose="02040503050406030204" pitchFamily="18" charset="0"/>
                                  </a:rPr>
                                  <m:t>𝑶𝒖𝒕</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𝑹𝒂𝒊𝒏</m:t>
                                </m:r>
                              </m:oMath>
                            </m:oMathPara>
                          </a14:m>
                          <a:endParaRPr lang="en-US" dirty="0"/>
                        </a:p>
                      </a:txBody>
                      <a:tcPr/>
                    </a:tc>
                    <a:tc>
                      <a:txBody>
                        <a:bodyPr/>
                        <a:lstStyle/>
                        <a:p>
                          <a:pPr algn="ctr"/>
                          <a:r>
                            <a:rPr lang="en-US" dirty="0"/>
                            <a:t>Count</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b="1" i="1" dirty="0" smtClean="0">
                                    <a:latin typeface="Cambria Math" panose="02040503050406030204" pitchFamily="18" charset="0"/>
                                  </a:rPr>
                                  <m:t>𝑺𝒐𝒍𝒅</m:t>
                                </m:r>
                                <m:r>
                                  <a:rPr lang="en-US" sz="1800" b="1" i="1" dirty="0" smtClean="0">
                                    <a:latin typeface="Cambria Math" panose="02040503050406030204" pitchFamily="18" charset="0"/>
                                  </a:rPr>
                                  <m:t> </m:t>
                                </m:r>
                                <m:r>
                                  <a:rPr lang="en-US" sz="1800" b="1" i="1" dirty="0" smtClean="0">
                                    <a:latin typeface="Cambria Math" panose="02040503050406030204" pitchFamily="18" charset="0"/>
                                  </a:rPr>
                                  <m:t>𝑶𝒖𝒕</m:t>
                                </m:r>
                                <m:r>
                                  <a:rPr lang="en-US" sz="1800" b="1" i="1" dirty="0" smtClean="0">
                                    <a:latin typeface="Cambria Math" panose="02040503050406030204" pitchFamily="18" charset="0"/>
                                  </a:rPr>
                                  <m:t>, </m:t>
                                </m:r>
                              </m:oMath>
                            </m:oMathPara>
                          </a14:m>
                          <a:endParaRPr lang="en-US" sz="1800" b="1"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𝑹𝒂𝒊𝒏</m:t>
                                </m:r>
                                <m:r>
                                  <a:rPr lang="en-US" sz="1800" b="1" i="1" dirty="0"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4222048824"/>
                      </a:ext>
                    </a:extLst>
                  </a:tr>
                  <a:tr h="370840">
                    <a:tc>
                      <a:txBody>
                        <a:bodyPr/>
                        <a:lstStyle/>
                        <a:p>
                          <a:pPr algn="ctr"/>
                          <a:r>
                            <a:rPr lang="en-US" dirty="0"/>
                            <a:t>0 (No)</a:t>
                          </a:r>
                        </a:p>
                      </a:txBody>
                      <a:tcPr/>
                    </a:tc>
                    <a:tc>
                      <a:txBody>
                        <a:bodyPr/>
                        <a:lstStyle/>
                        <a:p>
                          <a:pPr algn="ctr"/>
                          <a:r>
                            <a:rPr lang="en-US" dirty="0"/>
                            <a:t>0 (No)</a:t>
                          </a:r>
                        </a:p>
                      </a:txBody>
                      <a:tcPr/>
                    </a:tc>
                    <a:tc>
                      <a:txBody>
                        <a:bodyPr/>
                        <a:lstStyle/>
                        <a:p>
                          <a:pPr algn="ctr"/>
                          <a:r>
                            <a:rPr lang="en-US" dirty="0"/>
                            <a:t>10</a:t>
                          </a:r>
                        </a:p>
                      </a:txBody>
                      <a:tcPr/>
                    </a:tc>
                    <a:tc>
                      <a:txBody>
                        <a:bodyPr/>
                        <a:lstStyle/>
                        <a:p>
                          <a:pPr algn="ctr"/>
                          <a:r>
                            <a:rPr lang="en-US" dirty="0"/>
                            <a:t>10/50=.2</a:t>
                          </a:r>
                        </a:p>
                      </a:txBody>
                      <a:tcPr/>
                    </a:tc>
                    <a:extLst>
                      <a:ext uri="{0D108BD9-81ED-4DB2-BD59-A6C34878D82A}">
                        <a16:rowId xmlns:a16="http://schemas.microsoft.com/office/drawing/2014/main" val="2687732236"/>
                      </a:ext>
                    </a:extLst>
                  </a:tr>
                  <a:tr h="370840">
                    <a:tc>
                      <a:txBody>
                        <a:bodyPr/>
                        <a:lstStyle/>
                        <a:p>
                          <a:pPr algn="ctr"/>
                          <a:r>
                            <a:rPr lang="en-US" dirty="0"/>
                            <a:t>0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(Yes)</a:t>
                          </a:r>
                        </a:p>
                      </a:txBody>
                      <a:tcPr/>
                    </a:tc>
                    <a:tc>
                      <a:txBody>
                        <a:bodyPr/>
                        <a:lstStyle/>
                        <a:p>
                          <a:pPr algn="ctr"/>
                          <a:r>
                            <a:rPr lang="en-US" dirty="0"/>
                            <a:t>15</a:t>
                          </a:r>
                        </a:p>
                      </a:txBody>
                      <a:tcPr/>
                    </a:tc>
                    <a:tc>
                      <a:txBody>
                        <a:bodyPr/>
                        <a:lstStyle/>
                        <a:p>
                          <a:pPr algn="ctr"/>
                          <a:r>
                            <a:rPr lang="en-US" dirty="0"/>
                            <a:t>15/50=.3</a:t>
                          </a:r>
                        </a:p>
                      </a:txBody>
                      <a:tcPr/>
                    </a:tc>
                    <a:extLst>
                      <a:ext uri="{0D108BD9-81ED-4DB2-BD59-A6C34878D82A}">
                        <a16:rowId xmlns:a16="http://schemas.microsoft.com/office/drawing/2014/main" val="2699857246"/>
                      </a:ext>
                    </a:extLst>
                  </a:tr>
                  <a:tr h="370840">
                    <a:tc>
                      <a:txBody>
                        <a:bodyPr/>
                        <a:lstStyle/>
                        <a:p>
                          <a:pPr algn="ctr"/>
                          <a:r>
                            <a:rPr lang="en-US" dirty="0"/>
                            <a:t>1 (Yes)</a:t>
                          </a:r>
                        </a:p>
                      </a:txBody>
                      <a:tcPr/>
                    </a:tc>
                    <a:tc>
                      <a:txBody>
                        <a:bodyPr/>
                        <a:lstStyle/>
                        <a:p>
                          <a:pPr algn="ctr"/>
                          <a:r>
                            <a:rPr lang="en-US" dirty="0"/>
                            <a:t>0 (No)</a:t>
                          </a:r>
                        </a:p>
                      </a:txBody>
                      <a:tcPr/>
                    </a:tc>
                    <a:tc>
                      <a:txBody>
                        <a:bodyPr/>
                        <a:lstStyle/>
                        <a:p>
                          <a:pPr algn="ctr"/>
                          <a:r>
                            <a:rPr lang="en-US" dirty="0"/>
                            <a:t>5</a:t>
                          </a:r>
                        </a:p>
                      </a:txBody>
                      <a:tcPr/>
                    </a:tc>
                    <a:tc>
                      <a:txBody>
                        <a:bodyPr/>
                        <a:lstStyle/>
                        <a:p>
                          <a:pPr algn="ctr"/>
                          <a:r>
                            <a:rPr lang="en-US" dirty="0"/>
                            <a:t>5/50=.1</a:t>
                          </a:r>
                        </a:p>
                      </a:txBody>
                      <a:tcPr/>
                    </a:tc>
                    <a:extLst>
                      <a:ext uri="{0D108BD9-81ED-4DB2-BD59-A6C34878D82A}">
                        <a16:rowId xmlns:a16="http://schemas.microsoft.com/office/drawing/2014/main" val="1213970220"/>
                      </a:ext>
                    </a:extLst>
                  </a:tr>
                  <a:tr h="370840">
                    <a:tc>
                      <a:txBody>
                        <a:bodyPr/>
                        <a:lstStyle/>
                        <a:p>
                          <a:pPr algn="ctr"/>
                          <a:r>
                            <a:rPr lang="en-US" dirty="0"/>
                            <a:t>1 (Yes)</a:t>
                          </a:r>
                        </a:p>
                      </a:txBody>
                      <a:tcPr/>
                    </a:tc>
                    <a:tc>
                      <a:txBody>
                        <a:bodyPr/>
                        <a:lstStyle/>
                        <a:p>
                          <a:pPr algn="ctr"/>
                          <a:r>
                            <a:rPr lang="en-US" dirty="0"/>
                            <a:t>1 (Yes)</a:t>
                          </a:r>
                        </a:p>
                      </a:txBody>
                      <a:tcPr/>
                    </a:tc>
                    <a:tc>
                      <a:txBody>
                        <a:bodyPr/>
                        <a:lstStyle/>
                        <a:p>
                          <a:pPr algn="ctr"/>
                          <a:r>
                            <a:rPr lang="en-US" dirty="0"/>
                            <a:t>20</a:t>
                          </a:r>
                        </a:p>
                      </a:txBody>
                      <a:tcPr/>
                    </a:tc>
                    <a:tc>
                      <a:txBody>
                        <a:bodyPr/>
                        <a:lstStyle/>
                        <a:p>
                          <a:pPr algn="ctr"/>
                          <a:r>
                            <a:rPr lang="en-US" dirty="0"/>
                            <a:t>20/50=.4</a:t>
                          </a:r>
                        </a:p>
                      </a:txBody>
                      <a:tcPr/>
                    </a:tc>
                    <a:extLst>
                      <a:ext uri="{0D108BD9-81ED-4DB2-BD59-A6C34878D82A}">
                        <a16:rowId xmlns:a16="http://schemas.microsoft.com/office/drawing/2014/main" val="2503049224"/>
                      </a:ext>
                    </a:extLst>
                  </a:tr>
                </a:tbl>
              </a:graphicData>
            </a:graphic>
          </p:graphicFrame>
        </mc:Choice>
        <mc:Fallback xmlns="">
          <p:graphicFrame>
            <p:nvGraphicFramePr>
              <p:cNvPr id="5" name="Table 4">
                <a:extLst>
                  <a:ext uri="{FF2B5EF4-FFF2-40B4-BE49-F238E27FC236}">
                    <a16:creationId xmlns:a16="http://schemas.microsoft.com/office/drawing/2014/main" id="{7F9C1A84-5487-40AF-82F5-D4DF0BACEA17}"/>
                  </a:ext>
                </a:extLst>
              </p:cNvPr>
              <p:cNvGraphicFramePr>
                <a:graphicFrameLocks noGrp="1"/>
              </p:cNvGraphicFramePr>
              <p:nvPr/>
            </p:nvGraphicFramePr>
            <p:xfrm>
              <a:off x="2667000" y="2513873"/>
              <a:ext cx="6536268" cy="2123440"/>
            </p:xfrm>
            <a:graphic>
              <a:graphicData uri="http://schemas.openxmlformats.org/drawingml/2006/table">
                <a:tbl>
                  <a:tblPr firstRow="1" bandRow="1">
                    <a:tableStyleId>{5C22544A-7EE6-4342-B048-85BDC9FD1C3A}</a:tableStyleId>
                  </a:tblPr>
                  <a:tblGrid>
                    <a:gridCol w="1634067">
                      <a:extLst>
                        <a:ext uri="{9D8B030D-6E8A-4147-A177-3AD203B41FA5}">
                          <a16:colId xmlns:a16="http://schemas.microsoft.com/office/drawing/2014/main" val="1626002752"/>
                        </a:ext>
                      </a:extLst>
                    </a:gridCol>
                    <a:gridCol w="1634067">
                      <a:extLst>
                        <a:ext uri="{9D8B030D-6E8A-4147-A177-3AD203B41FA5}">
                          <a16:colId xmlns:a16="http://schemas.microsoft.com/office/drawing/2014/main" val="2559378903"/>
                        </a:ext>
                      </a:extLst>
                    </a:gridCol>
                    <a:gridCol w="1634067">
                      <a:extLst>
                        <a:ext uri="{9D8B030D-6E8A-4147-A177-3AD203B41FA5}">
                          <a16:colId xmlns:a16="http://schemas.microsoft.com/office/drawing/2014/main" val="3771149025"/>
                        </a:ext>
                      </a:extLst>
                    </a:gridCol>
                    <a:gridCol w="1634067">
                      <a:extLst>
                        <a:ext uri="{9D8B030D-6E8A-4147-A177-3AD203B41FA5}">
                          <a16:colId xmlns:a16="http://schemas.microsoft.com/office/drawing/2014/main" val="853564398"/>
                        </a:ext>
                      </a:extLst>
                    </a:gridCol>
                  </a:tblGrid>
                  <a:tr h="640080">
                    <a:tc>
                      <a:txBody>
                        <a:bodyPr/>
                        <a:lstStyle/>
                        <a:p>
                          <a:endParaRPr lang="en-US"/>
                        </a:p>
                      </a:txBody>
                      <a:tcPr>
                        <a:blipFill>
                          <a:blip r:embed="rId3"/>
                          <a:stretch>
                            <a:fillRect l="-373" t="-4762" r="-301866" b="-246667"/>
                          </a:stretch>
                        </a:blipFill>
                      </a:tcPr>
                    </a:tc>
                    <a:tc>
                      <a:txBody>
                        <a:bodyPr/>
                        <a:lstStyle/>
                        <a:p>
                          <a:endParaRPr lang="en-US"/>
                        </a:p>
                      </a:txBody>
                      <a:tcPr>
                        <a:blipFill>
                          <a:blip r:embed="rId3"/>
                          <a:stretch>
                            <a:fillRect l="-100000" t="-4762" r="-200743" b="-246667"/>
                          </a:stretch>
                        </a:blipFill>
                      </a:tcPr>
                    </a:tc>
                    <a:tc>
                      <a:txBody>
                        <a:bodyPr/>
                        <a:lstStyle/>
                        <a:p>
                          <a:pPr algn="ctr"/>
                          <a:r>
                            <a:rPr lang="en-US" dirty="0"/>
                            <a:t>Count</a:t>
                          </a:r>
                        </a:p>
                      </a:txBody>
                      <a:tcPr/>
                    </a:tc>
                    <a:tc>
                      <a:txBody>
                        <a:bodyPr/>
                        <a:lstStyle/>
                        <a:p>
                          <a:endParaRPr lang="en-US"/>
                        </a:p>
                      </a:txBody>
                      <a:tcPr>
                        <a:blipFill>
                          <a:blip r:embed="rId3"/>
                          <a:stretch>
                            <a:fillRect l="-300746" t="-4762" r="-1493" b="-246667"/>
                          </a:stretch>
                        </a:blipFill>
                      </a:tcPr>
                    </a:tc>
                    <a:extLst>
                      <a:ext uri="{0D108BD9-81ED-4DB2-BD59-A6C34878D82A}">
                        <a16:rowId xmlns:a16="http://schemas.microsoft.com/office/drawing/2014/main" val="4222048824"/>
                      </a:ext>
                    </a:extLst>
                  </a:tr>
                  <a:tr h="370840">
                    <a:tc>
                      <a:txBody>
                        <a:bodyPr/>
                        <a:lstStyle/>
                        <a:p>
                          <a:pPr algn="ctr"/>
                          <a:r>
                            <a:rPr lang="en-US" dirty="0"/>
                            <a:t>0 (No)</a:t>
                          </a:r>
                        </a:p>
                      </a:txBody>
                      <a:tcPr/>
                    </a:tc>
                    <a:tc>
                      <a:txBody>
                        <a:bodyPr/>
                        <a:lstStyle/>
                        <a:p>
                          <a:pPr algn="ctr"/>
                          <a:r>
                            <a:rPr lang="en-US" dirty="0"/>
                            <a:t>0 (No)</a:t>
                          </a:r>
                        </a:p>
                      </a:txBody>
                      <a:tcPr/>
                    </a:tc>
                    <a:tc>
                      <a:txBody>
                        <a:bodyPr/>
                        <a:lstStyle/>
                        <a:p>
                          <a:pPr algn="ctr"/>
                          <a:r>
                            <a:rPr lang="en-US" dirty="0"/>
                            <a:t>10</a:t>
                          </a:r>
                        </a:p>
                      </a:txBody>
                      <a:tcPr/>
                    </a:tc>
                    <a:tc>
                      <a:txBody>
                        <a:bodyPr/>
                        <a:lstStyle/>
                        <a:p>
                          <a:pPr algn="ctr"/>
                          <a:r>
                            <a:rPr lang="en-US" dirty="0"/>
                            <a:t>10/50=.2</a:t>
                          </a:r>
                        </a:p>
                      </a:txBody>
                      <a:tcPr/>
                    </a:tc>
                    <a:extLst>
                      <a:ext uri="{0D108BD9-81ED-4DB2-BD59-A6C34878D82A}">
                        <a16:rowId xmlns:a16="http://schemas.microsoft.com/office/drawing/2014/main" val="2687732236"/>
                      </a:ext>
                    </a:extLst>
                  </a:tr>
                  <a:tr h="370840">
                    <a:tc>
                      <a:txBody>
                        <a:bodyPr/>
                        <a:lstStyle/>
                        <a:p>
                          <a:pPr algn="ctr"/>
                          <a:r>
                            <a:rPr lang="en-US" dirty="0"/>
                            <a:t>0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(Yes)</a:t>
                          </a:r>
                        </a:p>
                      </a:txBody>
                      <a:tcPr/>
                    </a:tc>
                    <a:tc>
                      <a:txBody>
                        <a:bodyPr/>
                        <a:lstStyle/>
                        <a:p>
                          <a:pPr algn="ctr"/>
                          <a:r>
                            <a:rPr lang="en-US" dirty="0"/>
                            <a:t>15</a:t>
                          </a:r>
                        </a:p>
                      </a:txBody>
                      <a:tcPr/>
                    </a:tc>
                    <a:tc>
                      <a:txBody>
                        <a:bodyPr/>
                        <a:lstStyle/>
                        <a:p>
                          <a:pPr algn="ctr"/>
                          <a:r>
                            <a:rPr lang="en-US" dirty="0"/>
                            <a:t>15/50=.3</a:t>
                          </a:r>
                        </a:p>
                      </a:txBody>
                      <a:tcPr/>
                    </a:tc>
                    <a:extLst>
                      <a:ext uri="{0D108BD9-81ED-4DB2-BD59-A6C34878D82A}">
                        <a16:rowId xmlns:a16="http://schemas.microsoft.com/office/drawing/2014/main" val="2699857246"/>
                      </a:ext>
                    </a:extLst>
                  </a:tr>
                  <a:tr h="370840">
                    <a:tc>
                      <a:txBody>
                        <a:bodyPr/>
                        <a:lstStyle/>
                        <a:p>
                          <a:pPr algn="ctr"/>
                          <a:r>
                            <a:rPr lang="en-US" dirty="0"/>
                            <a:t>1 (Yes)</a:t>
                          </a:r>
                        </a:p>
                      </a:txBody>
                      <a:tcPr/>
                    </a:tc>
                    <a:tc>
                      <a:txBody>
                        <a:bodyPr/>
                        <a:lstStyle/>
                        <a:p>
                          <a:pPr algn="ctr"/>
                          <a:r>
                            <a:rPr lang="en-US" dirty="0"/>
                            <a:t>0 (No)</a:t>
                          </a:r>
                        </a:p>
                      </a:txBody>
                      <a:tcPr/>
                    </a:tc>
                    <a:tc>
                      <a:txBody>
                        <a:bodyPr/>
                        <a:lstStyle/>
                        <a:p>
                          <a:pPr algn="ctr"/>
                          <a:r>
                            <a:rPr lang="en-US" dirty="0"/>
                            <a:t>5</a:t>
                          </a:r>
                        </a:p>
                      </a:txBody>
                      <a:tcPr/>
                    </a:tc>
                    <a:tc>
                      <a:txBody>
                        <a:bodyPr/>
                        <a:lstStyle/>
                        <a:p>
                          <a:pPr algn="ctr"/>
                          <a:r>
                            <a:rPr lang="en-US" dirty="0"/>
                            <a:t>5/50=.1</a:t>
                          </a:r>
                        </a:p>
                      </a:txBody>
                      <a:tcPr/>
                    </a:tc>
                    <a:extLst>
                      <a:ext uri="{0D108BD9-81ED-4DB2-BD59-A6C34878D82A}">
                        <a16:rowId xmlns:a16="http://schemas.microsoft.com/office/drawing/2014/main" val="1213970220"/>
                      </a:ext>
                    </a:extLst>
                  </a:tr>
                  <a:tr h="370840">
                    <a:tc>
                      <a:txBody>
                        <a:bodyPr/>
                        <a:lstStyle/>
                        <a:p>
                          <a:pPr algn="ctr"/>
                          <a:r>
                            <a:rPr lang="en-US" dirty="0"/>
                            <a:t>1 (Yes)</a:t>
                          </a:r>
                        </a:p>
                      </a:txBody>
                      <a:tcPr/>
                    </a:tc>
                    <a:tc>
                      <a:txBody>
                        <a:bodyPr/>
                        <a:lstStyle/>
                        <a:p>
                          <a:pPr algn="ctr"/>
                          <a:r>
                            <a:rPr lang="en-US" dirty="0"/>
                            <a:t>1 (Yes)</a:t>
                          </a:r>
                        </a:p>
                      </a:txBody>
                      <a:tcPr/>
                    </a:tc>
                    <a:tc>
                      <a:txBody>
                        <a:bodyPr/>
                        <a:lstStyle/>
                        <a:p>
                          <a:pPr algn="ctr"/>
                          <a:r>
                            <a:rPr lang="en-US" dirty="0"/>
                            <a:t>20</a:t>
                          </a:r>
                        </a:p>
                      </a:txBody>
                      <a:tcPr/>
                    </a:tc>
                    <a:tc>
                      <a:txBody>
                        <a:bodyPr/>
                        <a:lstStyle/>
                        <a:p>
                          <a:pPr algn="ctr"/>
                          <a:r>
                            <a:rPr lang="en-US" dirty="0"/>
                            <a:t>20/50=.4</a:t>
                          </a:r>
                        </a:p>
                      </a:txBody>
                      <a:tcPr/>
                    </a:tc>
                    <a:extLst>
                      <a:ext uri="{0D108BD9-81ED-4DB2-BD59-A6C34878D82A}">
                        <a16:rowId xmlns:a16="http://schemas.microsoft.com/office/drawing/2014/main" val="2503049224"/>
                      </a:ext>
                    </a:extLst>
                  </a:tr>
                </a:tbl>
              </a:graphicData>
            </a:graphic>
          </p:graphicFrame>
        </mc:Fallback>
      </mc:AlternateContent>
    </p:spTree>
    <p:extLst>
      <p:ext uri="{BB962C8B-B14F-4D97-AF65-F5344CB8AC3E}">
        <p14:creationId xmlns:p14="http://schemas.microsoft.com/office/powerpoint/2010/main" val="4205206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1AE76-5C64-4CE3-9288-D49EEB7585BA}"/>
              </a:ext>
            </a:extLst>
          </p:cNvPr>
          <p:cNvSpPr>
            <a:spLocks noGrp="1"/>
          </p:cNvSpPr>
          <p:nvPr>
            <p:ph type="title"/>
          </p:nvPr>
        </p:nvSpPr>
        <p:spPr/>
        <p:txBody>
          <a:bodyPr/>
          <a:lstStyle/>
          <a:p>
            <a:r>
              <a:rPr lang="en-US" dirty="0"/>
              <a:t>Another Way of Writing It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8F0FB5C-4FB5-4897-A685-A6214DED4CE0}"/>
                  </a:ext>
                </a:extLst>
              </p:cNvPr>
              <p:cNvSpPr>
                <a:spLocks noGrp="1"/>
              </p:cNvSpPr>
              <p:nvPr>
                <p:ph idx="1"/>
              </p:nvPr>
            </p:nvSpPr>
            <p:spPr>
              <a:xfrm>
                <a:off x="838200" y="1825624"/>
                <a:ext cx="10515600" cy="4859847"/>
              </a:xfrm>
            </p:spPr>
            <p:txBody>
              <a:bodyPr>
                <a:normAutofit/>
              </a:bodyPr>
              <a:lstStyle/>
              <a:p>
                <a:endParaRPr lang="en-US" sz="2300" dirty="0"/>
              </a:p>
              <a:p>
                <a:endParaRPr lang="en-US" sz="2300" dirty="0"/>
              </a:p>
              <a:p>
                <a:endParaRPr lang="en-US" sz="2300" dirty="0"/>
              </a:p>
              <a:p>
                <a:pPr marL="0" indent="0">
                  <a:buNone/>
                </a:pPr>
                <a:endParaRPr lang="en-US" sz="2300" dirty="0"/>
              </a:p>
              <a:p>
                <a:endParaRPr lang="en-US" sz="2300" dirty="0"/>
              </a:p>
              <a:p>
                <a:r>
                  <a:rPr lang="en-US" sz="2300" dirty="0"/>
                  <a:t>P(Sold Out = 1) = </a:t>
                </a: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25</m:t>
                        </m:r>
                      </m:num>
                      <m:den>
                        <m:r>
                          <a:rPr lang="en-US" sz="2300" b="0" i="1" smtClean="0">
                            <a:latin typeface="Cambria Math" panose="02040503050406030204" pitchFamily="18" charset="0"/>
                          </a:rPr>
                          <m:t>50</m:t>
                        </m:r>
                      </m:den>
                    </m:f>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5</m:t>
                        </m:r>
                      </m:num>
                      <m:den>
                        <m:r>
                          <a:rPr lang="en-US" sz="2300" b="0" i="1" smtClean="0">
                            <a:latin typeface="Cambria Math" panose="02040503050406030204" pitchFamily="18" charset="0"/>
                          </a:rPr>
                          <m:t>50</m:t>
                        </m:r>
                      </m:den>
                    </m:f>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20</m:t>
                        </m:r>
                      </m:num>
                      <m:den>
                        <m:r>
                          <a:rPr lang="en-US" sz="2300" b="0" i="1" smtClean="0">
                            <a:latin typeface="Cambria Math" panose="02040503050406030204" pitchFamily="18" charset="0"/>
                          </a:rPr>
                          <m:t>50</m:t>
                        </m:r>
                      </m:den>
                    </m:f>
                  </m:oMath>
                </a14:m>
                <a:endParaRPr lang="en-US" sz="2300" dirty="0"/>
              </a:p>
            </p:txBody>
          </p:sp>
        </mc:Choice>
        <mc:Fallback>
          <p:sp>
            <p:nvSpPr>
              <p:cNvPr id="3" name="Content Placeholder 2">
                <a:extLst>
                  <a:ext uri="{FF2B5EF4-FFF2-40B4-BE49-F238E27FC236}">
                    <a16:creationId xmlns:a16="http://schemas.microsoft.com/office/drawing/2014/main" id="{68F0FB5C-4FB5-4897-A685-A6214DED4CE0}"/>
                  </a:ext>
                </a:extLst>
              </p:cNvPr>
              <p:cNvSpPr>
                <a:spLocks noGrp="1" noRot="1" noChangeAspect="1" noMove="1" noResize="1" noEditPoints="1" noAdjustHandles="1" noChangeArrowheads="1" noChangeShapeType="1" noTextEdit="1"/>
              </p:cNvSpPr>
              <p:nvPr>
                <p:ph idx="1"/>
              </p:nvPr>
            </p:nvSpPr>
            <p:spPr>
              <a:xfrm>
                <a:off x="838200" y="1825624"/>
                <a:ext cx="10515600" cy="4859847"/>
              </a:xfrm>
              <a:blipFill>
                <a:blip r:embed="rId2"/>
                <a:stretch>
                  <a:fillRect l="-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F9C1A84-5487-40AF-82F5-D4DF0BACEA17}"/>
                  </a:ext>
                </a:extLst>
              </p:cNvPr>
              <p:cNvGraphicFramePr>
                <a:graphicFrameLocks noGrp="1"/>
              </p:cNvGraphicFramePr>
              <p:nvPr/>
            </p:nvGraphicFramePr>
            <p:xfrm>
              <a:off x="2667000" y="1513211"/>
              <a:ext cx="6536268" cy="2123440"/>
            </p:xfrm>
            <a:graphic>
              <a:graphicData uri="http://schemas.openxmlformats.org/drawingml/2006/table">
                <a:tbl>
                  <a:tblPr firstRow="1" bandRow="1">
                    <a:tableStyleId>{5C22544A-7EE6-4342-B048-85BDC9FD1C3A}</a:tableStyleId>
                  </a:tblPr>
                  <a:tblGrid>
                    <a:gridCol w="1634067">
                      <a:extLst>
                        <a:ext uri="{9D8B030D-6E8A-4147-A177-3AD203B41FA5}">
                          <a16:colId xmlns:a16="http://schemas.microsoft.com/office/drawing/2014/main" val="1626002752"/>
                        </a:ext>
                      </a:extLst>
                    </a:gridCol>
                    <a:gridCol w="1634067">
                      <a:extLst>
                        <a:ext uri="{9D8B030D-6E8A-4147-A177-3AD203B41FA5}">
                          <a16:colId xmlns:a16="http://schemas.microsoft.com/office/drawing/2014/main" val="2559378903"/>
                        </a:ext>
                      </a:extLst>
                    </a:gridCol>
                    <a:gridCol w="1634067">
                      <a:extLst>
                        <a:ext uri="{9D8B030D-6E8A-4147-A177-3AD203B41FA5}">
                          <a16:colId xmlns:a16="http://schemas.microsoft.com/office/drawing/2014/main" val="3771149025"/>
                        </a:ext>
                      </a:extLst>
                    </a:gridCol>
                    <a:gridCol w="1634067">
                      <a:extLst>
                        <a:ext uri="{9D8B030D-6E8A-4147-A177-3AD203B41FA5}">
                          <a16:colId xmlns:a16="http://schemas.microsoft.com/office/drawing/2014/main" val="853564398"/>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𝑺𝒐𝒍𝒅</m:t>
                                </m:r>
                                <m:r>
                                  <a:rPr lang="en-US" b="1" i="1" dirty="0" smtClean="0">
                                    <a:latin typeface="Cambria Math" panose="02040503050406030204" pitchFamily="18" charset="0"/>
                                  </a:rPr>
                                  <m:t> </m:t>
                                </m:r>
                                <m:r>
                                  <a:rPr lang="en-US" b="1" i="1" dirty="0" smtClean="0">
                                    <a:latin typeface="Cambria Math" panose="02040503050406030204" pitchFamily="18" charset="0"/>
                                  </a:rPr>
                                  <m:t>𝑶𝒖𝒕</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𝑹𝒂𝒊𝒏</m:t>
                                </m:r>
                              </m:oMath>
                            </m:oMathPara>
                          </a14:m>
                          <a:endParaRPr lang="en-US" dirty="0"/>
                        </a:p>
                      </a:txBody>
                      <a:tcPr/>
                    </a:tc>
                    <a:tc>
                      <a:txBody>
                        <a:bodyPr/>
                        <a:lstStyle/>
                        <a:p>
                          <a:pPr algn="ctr"/>
                          <a:r>
                            <a:rPr lang="en-US" dirty="0"/>
                            <a:t>Count</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b="1" i="1" dirty="0" smtClean="0">
                                    <a:latin typeface="Cambria Math" panose="02040503050406030204" pitchFamily="18" charset="0"/>
                                  </a:rPr>
                                  <m:t>𝑺𝒐𝒍𝒅</m:t>
                                </m:r>
                                <m:r>
                                  <a:rPr lang="en-US" sz="1800" b="1" i="1" dirty="0" smtClean="0">
                                    <a:latin typeface="Cambria Math" panose="02040503050406030204" pitchFamily="18" charset="0"/>
                                  </a:rPr>
                                  <m:t> </m:t>
                                </m:r>
                                <m:r>
                                  <a:rPr lang="en-US" sz="1800" b="1" i="1" dirty="0" smtClean="0">
                                    <a:latin typeface="Cambria Math" panose="02040503050406030204" pitchFamily="18" charset="0"/>
                                  </a:rPr>
                                  <m:t>𝑶𝒖𝒕</m:t>
                                </m:r>
                                <m:r>
                                  <a:rPr lang="en-US" sz="1800" b="1" i="1" dirty="0" smtClean="0">
                                    <a:latin typeface="Cambria Math" panose="02040503050406030204" pitchFamily="18" charset="0"/>
                                  </a:rPr>
                                  <m:t>, </m:t>
                                </m:r>
                              </m:oMath>
                            </m:oMathPara>
                          </a14:m>
                          <a:endParaRPr lang="en-US" sz="1800" b="1"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𝑹𝒂𝒊𝒏</m:t>
                                </m:r>
                                <m:r>
                                  <a:rPr lang="en-US" sz="1800" b="1" i="1" dirty="0"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4222048824"/>
                      </a:ext>
                    </a:extLst>
                  </a:tr>
                  <a:tr h="370840">
                    <a:tc>
                      <a:txBody>
                        <a:bodyPr/>
                        <a:lstStyle/>
                        <a:p>
                          <a:pPr algn="ctr"/>
                          <a:r>
                            <a:rPr lang="en-US" dirty="0"/>
                            <a:t>0 (No)</a:t>
                          </a:r>
                        </a:p>
                      </a:txBody>
                      <a:tcPr/>
                    </a:tc>
                    <a:tc>
                      <a:txBody>
                        <a:bodyPr/>
                        <a:lstStyle/>
                        <a:p>
                          <a:pPr algn="ctr"/>
                          <a:r>
                            <a:rPr lang="en-US" dirty="0"/>
                            <a:t>0 (No)</a:t>
                          </a:r>
                        </a:p>
                      </a:txBody>
                      <a:tcPr/>
                    </a:tc>
                    <a:tc>
                      <a:txBody>
                        <a:bodyPr/>
                        <a:lstStyle/>
                        <a:p>
                          <a:pPr algn="ctr"/>
                          <a:r>
                            <a:rPr lang="en-US" dirty="0"/>
                            <a:t>10</a:t>
                          </a:r>
                        </a:p>
                      </a:txBody>
                      <a:tcPr/>
                    </a:tc>
                    <a:tc>
                      <a:txBody>
                        <a:bodyPr/>
                        <a:lstStyle/>
                        <a:p>
                          <a:pPr algn="ctr"/>
                          <a:r>
                            <a:rPr lang="en-US" dirty="0"/>
                            <a:t>10/50=.2</a:t>
                          </a:r>
                        </a:p>
                      </a:txBody>
                      <a:tcPr/>
                    </a:tc>
                    <a:extLst>
                      <a:ext uri="{0D108BD9-81ED-4DB2-BD59-A6C34878D82A}">
                        <a16:rowId xmlns:a16="http://schemas.microsoft.com/office/drawing/2014/main" val="2687732236"/>
                      </a:ext>
                    </a:extLst>
                  </a:tr>
                  <a:tr h="370840">
                    <a:tc>
                      <a:txBody>
                        <a:bodyPr/>
                        <a:lstStyle/>
                        <a:p>
                          <a:pPr algn="ctr"/>
                          <a:r>
                            <a:rPr lang="en-US" dirty="0"/>
                            <a:t>0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(Yes)</a:t>
                          </a:r>
                        </a:p>
                      </a:txBody>
                      <a:tcPr/>
                    </a:tc>
                    <a:tc>
                      <a:txBody>
                        <a:bodyPr/>
                        <a:lstStyle/>
                        <a:p>
                          <a:pPr algn="ctr"/>
                          <a:r>
                            <a:rPr lang="en-US" dirty="0"/>
                            <a:t>15</a:t>
                          </a:r>
                        </a:p>
                      </a:txBody>
                      <a:tcPr/>
                    </a:tc>
                    <a:tc>
                      <a:txBody>
                        <a:bodyPr/>
                        <a:lstStyle/>
                        <a:p>
                          <a:pPr algn="ctr"/>
                          <a:r>
                            <a:rPr lang="en-US" dirty="0"/>
                            <a:t>15/50=.3</a:t>
                          </a:r>
                        </a:p>
                      </a:txBody>
                      <a:tcPr/>
                    </a:tc>
                    <a:extLst>
                      <a:ext uri="{0D108BD9-81ED-4DB2-BD59-A6C34878D82A}">
                        <a16:rowId xmlns:a16="http://schemas.microsoft.com/office/drawing/2014/main" val="2699857246"/>
                      </a:ext>
                    </a:extLst>
                  </a:tr>
                  <a:tr h="370840">
                    <a:tc>
                      <a:txBody>
                        <a:bodyPr/>
                        <a:lstStyle/>
                        <a:p>
                          <a:pPr algn="ctr"/>
                          <a:r>
                            <a:rPr lang="en-US" dirty="0"/>
                            <a:t>1 (Yes)</a:t>
                          </a:r>
                        </a:p>
                      </a:txBody>
                      <a:tcPr/>
                    </a:tc>
                    <a:tc>
                      <a:txBody>
                        <a:bodyPr/>
                        <a:lstStyle/>
                        <a:p>
                          <a:pPr algn="ctr"/>
                          <a:r>
                            <a:rPr lang="en-US" dirty="0"/>
                            <a:t>0 (No)</a:t>
                          </a:r>
                        </a:p>
                      </a:txBody>
                      <a:tcPr/>
                    </a:tc>
                    <a:tc>
                      <a:txBody>
                        <a:bodyPr/>
                        <a:lstStyle/>
                        <a:p>
                          <a:pPr algn="ctr"/>
                          <a:r>
                            <a:rPr lang="en-US" dirty="0"/>
                            <a:t>5</a:t>
                          </a:r>
                        </a:p>
                      </a:txBody>
                      <a:tcPr/>
                    </a:tc>
                    <a:tc>
                      <a:txBody>
                        <a:bodyPr/>
                        <a:lstStyle/>
                        <a:p>
                          <a:pPr algn="ctr"/>
                          <a:r>
                            <a:rPr lang="en-US" dirty="0"/>
                            <a:t>5/50=.1</a:t>
                          </a:r>
                        </a:p>
                      </a:txBody>
                      <a:tcPr/>
                    </a:tc>
                    <a:extLst>
                      <a:ext uri="{0D108BD9-81ED-4DB2-BD59-A6C34878D82A}">
                        <a16:rowId xmlns:a16="http://schemas.microsoft.com/office/drawing/2014/main" val="1213970220"/>
                      </a:ext>
                    </a:extLst>
                  </a:tr>
                  <a:tr h="370840">
                    <a:tc>
                      <a:txBody>
                        <a:bodyPr/>
                        <a:lstStyle/>
                        <a:p>
                          <a:pPr algn="ctr"/>
                          <a:r>
                            <a:rPr lang="en-US" dirty="0"/>
                            <a:t>1 (Yes)</a:t>
                          </a:r>
                        </a:p>
                      </a:txBody>
                      <a:tcPr/>
                    </a:tc>
                    <a:tc>
                      <a:txBody>
                        <a:bodyPr/>
                        <a:lstStyle/>
                        <a:p>
                          <a:pPr algn="ctr"/>
                          <a:r>
                            <a:rPr lang="en-US" dirty="0"/>
                            <a:t>1 (Yes)</a:t>
                          </a:r>
                        </a:p>
                      </a:txBody>
                      <a:tcPr/>
                    </a:tc>
                    <a:tc>
                      <a:txBody>
                        <a:bodyPr/>
                        <a:lstStyle/>
                        <a:p>
                          <a:pPr algn="ctr"/>
                          <a:r>
                            <a:rPr lang="en-US" dirty="0"/>
                            <a:t>20</a:t>
                          </a:r>
                        </a:p>
                      </a:txBody>
                      <a:tcPr/>
                    </a:tc>
                    <a:tc>
                      <a:txBody>
                        <a:bodyPr/>
                        <a:lstStyle/>
                        <a:p>
                          <a:pPr algn="ctr"/>
                          <a:r>
                            <a:rPr lang="en-US" dirty="0"/>
                            <a:t>20/50=.4</a:t>
                          </a:r>
                        </a:p>
                      </a:txBody>
                      <a:tcPr/>
                    </a:tc>
                    <a:extLst>
                      <a:ext uri="{0D108BD9-81ED-4DB2-BD59-A6C34878D82A}">
                        <a16:rowId xmlns:a16="http://schemas.microsoft.com/office/drawing/2014/main" val="2503049224"/>
                      </a:ext>
                    </a:extLst>
                  </a:tr>
                </a:tbl>
              </a:graphicData>
            </a:graphic>
          </p:graphicFrame>
        </mc:Choice>
        <mc:Fallback xmlns="">
          <p:graphicFrame>
            <p:nvGraphicFramePr>
              <p:cNvPr id="5" name="Table 4">
                <a:extLst>
                  <a:ext uri="{FF2B5EF4-FFF2-40B4-BE49-F238E27FC236}">
                    <a16:creationId xmlns:a16="http://schemas.microsoft.com/office/drawing/2014/main" id="{7F9C1A84-5487-40AF-82F5-D4DF0BACEA17}"/>
                  </a:ext>
                </a:extLst>
              </p:cNvPr>
              <p:cNvGraphicFramePr>
                <a:graphicFrameLocks noGrp="1"/>
              </p:cNvGraphicFramePr>
              <p:nvPr>
                <p:extLst>
                  <p:ext uri="{D42A27DB-BD31-4B8C-83A1-F6EECF244321}">
                    <p14:modId xmlns:p14="http://schemas.microsoft.com/office/powerpoint/2010/main" val="2343376830"/>
                  </p:ext>
                </p:extLst>
              </p:nvPr>
            </p:nvGraphicFramePr>
            <p:xfrm>
              <a:off x="2667000" y="1513211"/>
              <a:ext cx="6536268" cy="2123440"/>
            </p:xfrm>
            <a:graphic>
              <a:graphicData uri="http://schemas.openxmlformats.org/drawingml/2006/table">
                <a:tbl>
                  <a:tblPr firstRow="1" bandRow="1">
                    <a:tableStyleId>{5C22544A-7EE6-4342-B048-85BDC9FD1C3A}</a:tableStyleId>
                  </a:tblPr>
                  <a:tblGrid>
                    <a:gridCol w="1634067">
                      <a:extLst>
                        <a:ext uri="{9D8B030D-6E8A-4147-A177-3AD203B41FA5}">
                          <a16:colId xmlns:a16="http://schemas.microsoft.com/office/drawing/2014/main" val="1626002752"/>
                        </a:ext>
                      </a:extLst>
                    </a:gridCol>
                    <a:gridCol w="1634067">
                      <a:extLst>
                        <a:ext uri="{9D8B030D-6E8A-4147-A177-3AD203B41FA5}">
                          <a16:colId xmlns:a16="http://schemas.microsoft.com/office/drawing/2014/main" val="2559378903"/>
                        </a:ext>
                      </a:extLst>
                    </a:gridCol>
                    <a:gridCol w="1634067">
                      <a:extLst>
                        <a:ext uri="{9D8B030D-6E8A-4147-A177-3AD203B41FA5}">
                          <a16:colId xmlns:a16="http://schemas.microsoft.com/office/drawing/2014/main" val="3771149025"/>
                        </a:ext>
                      </a:extLst>
                    </a:gridCol>
                    <a:gridCol w="1634067">
                      <a:extLst>
                        <a:ext uri="{9D8B030D-6E8A-4147-A177-3AD203B41FA5}">
                          <a16:colId xmlns:a16="http://schemas.microsoft.com/office/drawing/2014/main" val="853564398"/>
                        </a:ext>
                      </a:extLst>
                    </a:gridCol>
                  </a:tblGrid>
                  <a:tr h="640080">
                    <a:tc>
                      <a:txBody>
                        <a:bodyPr/>
                        <a:lstStyle/>
                        <a:p>
                          <a:endParaRPr lang="en-US"/>
                        </a:p>
                      </a:txBody>
                      <a:tcPr>
                        <a:blipFill>
                          <a:blip r:embed="rId3"/>
                          <a:stretch>
                            <a:fillRect l="-373" t="-4762" r="-301866" b="-246667"/>
                          </a:stretch>
                        </a:blipFill>
                      </a:tcPr>
                    </a:tc>
                    <a:tc>
                      <a:txBody>
                        <a:bodyPr/>
                        <a:lstStyle/>
                        <a:p>
                          <a:endParaRPr lang="en-US"/>
                        </a:p>
                      </a:txBody>
                      <a:tcPr>
                        <a:blipFill>
                          <a:blip r:embed="rId3"/>
                          <a:stretch>
                            <a:fillRect l="-100000" t="-4762" r="-200743" b="-246667"/>
                          </a:stretch>
                        </a:blipFill>
                      </a:tcPr>
                    </a:tc>
                    <a:tc>
                      <a:txBody>
                        <a:bodyPr/>
                        <a:lstStyle/>
                        <a:p>
                          <a:pPr algn="ctr"/>
                          <a:r>
                            <a:rPr lang="en-US" dirty="0"/>
                            <a:t>Count</a:t>
                          </a:r>
                        </a:p>
                      </a:txBody>
                      <a:tcPr/>
                    </a:tc>
                    <a:tc>
                      <a:txBody>
                        <a:bodyPr/>
                        <a:lstStyle/>
                        <a:p>
                          <a:endParaRPr lang="en-US"/>
                        </a:p>
                      </a:txBody>
                      <a:tcPr>
                        <a:blipFill>
                          <a:blip r:embed="rId3"/>
                          <a:stretch>
                            <a:fillRect l="-300746" t="-4762" r="-1493" b="-246667"/>
                          </a:stretch>
                        </a:blipFill>
                      </a:tcPr>
                    </a:tc>
                    <a:extLst>
                      <a:ext uri="{0D108BD9-81ED-4DB2-BD59-A6C34878D82A}">
                        <a16:rowId xmlns:a16="http://schemas.microsoft.com/office/drawing/2014/main" val="4222048824"/>
                      </a:ext>
                    </a:extLst>
                  </a:tr>
                  <a:tr h="370840">
                    <a:tc>
                      <a:txBody>
                        <a:bodyPr/>
                        <a:lstStyle/>
                        <a:p>
                          <a:pPr algn="ctr"/>
                          <a:r>
                            <a:rPr lang="en-US" dirty="0"/>
                            <a:t>0 (No)</a:t>
                          </a:r>
                        </a:p>
                      </a:txBody>
                      <a:tcPr/>
                    </a:tc>
                    <a:tc>
                      <a:txBody>
                        <a:bodyPr/>
                        <a:lstStyle/>
                        <a:p>
                          <a:pPr algn="ctr"/>
                          <a:r>
                            <a:rPr lang="en-US" dirty="0"/>
                            <a:t>0 (No)</a:t>
                          </a:r>
                        </a:p>
                      </a:txBody>
                      <a:tcPr/>
                    </a:tc>
                    <a:tc>
                      <a:txBody>
                        <a:bodyPr/>
                        <a:lstStyle/>
                        <a:p>
                          <a:pPr algn="ctr"/>
                          <a:r>
                            <a:rPr lang="en-US" dirty="0"/>
                            <a:t>10</a:t>
                          </a:r>
                        </a:p>
                      </a:txBody>
                      <a:tcPr/>
                    </a:tc>
                    <a:tc>
                      <a:txBody>
                        <a:bodyPr/>
                        <a:lstStyle/>
                        <a:p>
                          <a:pPr algn="ctr"/>
                          <a:r>
                            <a:rPr lang="en-US" dirty="0"/>
                            <a:t>10/50=.2</a:t>
                          </a:r>
                        </a:p>
                      </a:txBody>
                      <a:tcPr/>
                    </a:tc>
                    <a:extLst>
                      <a:ext uri="{0D108BD9-81ED-4DB2-BD59-A6C34878D82A}">
                        <a16:rowId xmlns:a16="http://schemas.microsoft.com/office/drawing/2014/main" val="2687732236"/>
                      </a:ext>
                    </a:extLst>
                  </a:tr>
                  <a:tr h="370840">
                    <a:tc>
                      <a:txBody>
                        <a:bodyPr/>
                        <a:lstStyle/>
                        <a:p>
                          <a:pPr algn="ctr"/>
                          <a:r>
                            <a:rPr lang="en-US" dirty="0"/>
                            <a:t>0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(Yes)</a:t>
                          </a:r>
                        </a:p>
                      </a:txBody>
                      <a:tcPr/>
                    </a:tc>
                    <a:tc>
                      <a:txBody>
                        <a:bodyPr/>
                        <a:lstStyle/>
                        <a:p>
                          <a:pPr algn="ctr"/>
                          <a:r>
                            <a:rPr lang="en-US" dirty="0"/>
                            <a:t>15</a:t>
                          </a:r>
                        </a:p>
                      </a:txBody>
                      <a:tcPr/>
                    </a:tc>
                    <a:tc>
                      <a:txBody>
                        <a:bodyPr/>
                        <a:lstStyle/>
                        <a:p>
                          <a:pPr algn="ctr"/>
                          <a:r>
                            <a:rPr lang="en-US" dirty="0"/>
                            <a:t>15/50=.3</a:t>
                          </a:r>
                        </a:p>
                      </a:txBody>
                      <a:tcPr/>
                    </a:tc>
                    <a:extLst>
                      <a:ext uri="{0D108BD9-81ED-4DB2-BD59-A6C34878D82A}">
                        <a16:rowId xmlns:a16="http://schemas.microsoft.com/office/drawing/2014/main" val="2699857246"/>
                      </a:ext>
                    </a:extLst>
                  </a:tr>
                  <a:tr h="370840">
                    <a:tc>
                      <a:txBody>
                        <a:bodyPr/>
                        <a:lstStyle/>
                        <a:p>
                          <a:pPr algn="ctr"/>
                          <a:r>
                            <a:rPr lang="en-US" dirty="0"/>
                            <a:t>1 (Yes)</a:t>
                          </a:r>
                        </a:p>
                      </a:txBody>
                      <a:tcPr/>
                    </a:tc>
                    <a:tc>
                      <a:txBody>
                        <a:bodyPr/>
                        <a:lstStyle/>
                        <a:p>
                          <a:pPr algn="ctr"/>
                          <a:r>
                            <a:rPr lang="en-US" dirty="0"/>
                            <a:t>0 (No)</a:t>
                          </a:r>
                        </a:p>
                      </a:txBody>
                      <a:tcPr/>
                    </a:tc>
                    <a:tc>
                      <a:txBody>
                        <a:bodyPr/>
                        <a:lstStyle/>
                        <a:p>
                          <a:pPr algn="ctr"/>
                          <a:r>
                            <a:rPr lang="en-US" dirty="0"/>
                            <a:t>5</a:t>
                          </a:r>
                        </a:p>
                      </a:txBody>
                      <a:tcPr/>
                    </a:tc>
                    <a:tc>
                      <a:txBody>
                        <a:bodyPr/>
                        <a:lstStyle/>
                        <a:p>
                          <a:pPr algn="ctr"/>
                          <a:r>
                            <a:rPr lang="en-US" dirty="0"/>
                            <a:t>5/50=.1</a:t>
                          </a:r>
                        </a:p>
                      </a:txBody>
                      <a:tcPr/>
                    </a:tc>
                    <a:extLst>
                      <a:ext uri="{0D108BD9-81ED-4DB2-BD59-A6C34878D82A}">
                        <a16:rowId xmlns:a16="http://schemas.microsoft.com/office/drawing/2014/main" val="1213970220"/>
                      </a:ext>
                    </a:extLst>
                  </a:tr>
                  <a:tr h="370840">
                    <a:tc>
                      <a:txBody>
                        <a:bodyPr/>
                        <a:lstStyle/>
                        <a:p>
                          <a:pPr algn="ctr"/>
                          <a:r>
                            <a:rPr lang="en-US" dirty="0"/>
                            <a:t>1 (Yes)</a:t>
                          </a:r>
                        </a:p>
                      </a:txBody>
                      <a:tcPr/>
                    </a:tc>
                    <a:tc>
                      <a:txBody>
                        <a:bodyPr/>
                        <a:lstStyle/>
                        <a:p>
                          <a:pPr algn="ctr"/>
                          <a:r>
                            <a:rPr lang="en-US" dirty="0"/>
                            <a:t>1 (Yes)</a:t>
                          </a:r>
                        </a:p>
                      </a:txBody>
                      <a:tcPr/>
                    </a:tc>
                    <a:tc>
                      <a:txBody>
                        <a:bodyPr/>
                        <a:lstStyle/>
                        <a:p>
                          <a:pPr algn="ctr"/>
                          <a:r>
                            <a:rPr lang="en-US" dirty="0"/>
                            <a:t>20</a:t>
                          </a:r>
                        </a:p>
                      </a:txBody>
                      <a:tcPr/>
                    </a:tc>
                    <a:tc>
                      <a:txBody>
                        <a:bodyPr/>
                        <a:lstStyle/>
                        <a:p>
                          <a:pPr algn="ctr"/>
                          <a:r>
                            <a:rPr lang="en-US" dirty="0"/>
                            <a:t>20/50=.4</a:t>
                          </a:r>
                        </a:p>
                      </a:txBody>
                      <a:tcPr/>
                    </a:tc>
                    <a:extLst>
                      <a:ext uri="{0D108BD9-81ED-4DB2-BD59-A6C34878D82A}">
                        <a16:rowId xmlns:a16="http://schemas.microsoft.com/office/drawing/2014/main" val="2503049224"/>
                      </a:ext>
                    </a:extLst>
                  </a:tr>
                </a:tbl>
              </a:graphicData>
            </a:graphic>
          </p:graphicFrame>
        </mc:Fallback>
      </mc:AlternateContent>
    </p:spTree>
    <p:extLst>
      <p:ext uri="{BB962C8B-B14F-4D97-AF65-F5344CB8AC3E}">
        <p14:creationId xmlns:p14="http://schemas.microsoft.com/office/powerpoint/2010/main" val="103267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1AE76-5C64-4CE3-9288-D49EEB7585BA}"/>
              </a:ext>
            </a:extLst>
          </p:cNvPr>
          <p:cNvSpPr>
            <a:spLocks noGrp="1"/>
          </p:cNvSpPr>
          <p:nvPr>
            <p:ph type="title"/>
          </p:nvPr>
        </p:nvSpPr>
        <p:spPr/>
        <p:txBody>
          <a:bodyPr/>
          <a:lstStyle/>
          <a:p>
            <a:r>
              <a:rPr lang="en-US" dirty="0"/>
              <a:t>Another Way of Writing It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8F0FB5C-4FB5-4897-A685-A6214DED4CE0}"/>
                  </a:ext>
                </a:extLst>
              </p:cNvPr>
              <p:cNvSpPr>
                <a:spLocks noGrp="1"/>
              </p:cNvSpPr>
              <p:nvPr>
                <p:ph idx="1"/>
              </p:nvPr>
            </p:nvSpPr>
            <p:spPr>
              <a:xfrm>
                <a:off x="838200" y="1825624"/>
                <a:ext cx="10515600" cy="4859847"/>
              </a:xfrm>
            </p:spPr>
            <p:txBody>
              <a:bodyPr>
                <a:normAutofit/>
              </a:bodyPr>
              <a:lstStyle/>
              <a:p>
                <a:endParaRPr lang="en-US" sz="2300" dirty="0"/>
              </a:p>
              <a:p>
                <a:endParaRPr lang="en-US" sz="2300" dirty="0"/>
              </a:p>
              <a:p>
                <a:endParaRPr lang="en-US" sz="2300" dirty="0"/>
              </a:p>
              <a:p>
                <a:pPr marL="0" indent="0">
                  <a:buNone/>
                </a:pPr>
                <a:endParaRPr lang="en-US" sz="2300" dirty="0"/>
              </a:p>
              <a:p>
                <a:endParaRPr lang="en-US" sz="2300" dirty="0"/>
              </a:p>
              <a:p>
                <a:r>
                  <a:rPr lang="en-US" sz="2300" dirty="0"/>
                  <a:t>P(Sold Out = 1) = </a:t>
                </a: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25</m:t>
                        </m:r>
                      </m:num>
                      <m:den>
                        <m:r>
                          <a:rPr lang="en-US" sz="2300" b="0" i="1" smtClean="0">
                            <a:latin typeface="Cambria Math" panose="02040503050406030204" pitchFamily="18" charset="0"/>
                          </a:rPr>
                          <m:t>50</m:t>
                        </m:r>
                      </m:den>
                    </m:f>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5</m:t>
                        </m:r>
                      </m:num>
                      <m:den>
                        <m:r>
                          <a:rPr lang="en-US" sz="2300" b="0" i="1" smtClean="0">
                            <a:latin typeface="Cambria Math" panose="02040503050406030204" pitchFamily="18" charset="0"/>
                          </a:rPr>
                          <m:t>50</m:t>
                        </m:r>
                      </m:den>
                    </m:f>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20</m:t>
                        </m:r>
                      </m:num>
                      <m:den>
                        <m:r>
                          <a:rPr lang="en-US" sz="2300" b="0" i="1" smtClean="0">
                            <a:latin typeface="Cambria Math" panose="02040503050406030204" pitchFamily="18" charset="0"/>
                          </a:rPr>
                          <m:t>50</m:t>
                        </m:r>
                      </m:den>
                    </m:f>
                  </m:oMath>
                </a14:m>
                <a:endParaRPr lang="en-US" sz="2300" b="0" dirty="0"/>
              </a:p>
              <a:p>
                <a:r>
                  <a:rPr lang="en-US" sz="2300" dirty="0"/>
                  <a:t>P(Sold Out = 1) = </a:t>
                </a: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25</m:t>
                        </m:r>
                      </m:num>
                      <m:den>
                        <m:r>
                          <a:rPr lang="en-US" sz="2300" b="0" i="1" smtClean="0">
                            <a:latin typeface="Cambria Math" panose="02040503050406030204" pitchFamily="18" charset="0"/>
                          </a:rPr>
                          <m:t>50</m:t>
                        </m:r>
                      </m:den>
                    </m:f>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5</m:t>
                        </m:r>
                      </m:num>
                      <m:den>
                        <m:r>
                          <a:rPr lang="en-US" sz="2300" b="0" i="1" smtClean="0">
                            <a:latin typeface="Cambria Math" panose="02040503050406030204" pitchFamily="18" charset="0"/>
                          </a:rPr>
                          <m:t>50</m:t>
                        </m:r>
                      </m:den>
                    </m:f>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20</m:t>
                        </m:r>
                      </m:num>
                      <m:den>
                        <m:r>
                          <a:rPr lang="en-US" sz="2300" b="0" i="1" smtClean="0">
                            <a:latin typeface="Cambria Math" panose="02040503050406030204" pitchFamily="18" charset="0"/>
                          </a:rPr>
                          <m:t>50</m:t>
                        </m:r>
                      </m:den>
                    </m:f>
                    <m:r>
                      <a:rPr lang="en-US" sz="2300" b="0" i="1" smtClean="0">
                        <a:latin typeface="Cambria Math" panose="02040503050406030204" pitchFamily="18" charset="0"/>
                      </a:rPr>
                      <m:t>=</m:t>
                    </m:r>
                    <m:r>
                      <a:rPr lang="en-US" sz="2300" b="0" i="1" smtClean="0">
                        <a:latin typeface="Cambria Math" panose="02040503050406030204" pitchFamily="18" charset="0"/>
                      </a:rPr>
                      <m:t>𝑃</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𝑆𝑂</m:t>
                        </m:r>
                        <m:r>
                          <a:rPr lang="en-US" sz="2300" b="0" i="1" smtClean="0">
                            <a:latin typeface="Cambria Math" panose="02040503050406030204" pitchFamily="18" charset="0"/>
                          </a:rPr>
                          <m:t>=1,</m:t>
                        </m:r>
                        <m:r>
                          <a:rPr lang="en-US" sz="2300" b="0" i="1" smtClean="0">
                            <a:latin typeface="Cambria Math" panose="02040503050406030204" pitchFamily="18" charset="0"/>
                          </a:rPr>
                          <m:t>𝑅</m:t>
                        </m:r>
                        <m:r>
                          <a:rPr lang="en-US" sz="2300" b="0" i="1" smtClean="0">
                            <a:latin typeface="Cambria Math" panose="02040503050406030204" pitchFamily="18" charset="0"/>
                          </a:rPr>
                          <m:t>=0</m:t>
                        </m:r>
                      </m:e>
                    </m:d>
                    <m:r>
                      <a:rPr lang="en-US" sz="2300" b="0" i="1" smtClean="0">
                        <a:latin typeface="Cambria Math" panose="02040503050406030204" pitchFamily="18" charset="0"/>
                      </a:rPr>
                      <m:t>+</m:t>
                    </m:r>
                    <m:r>
                      <a:rPr lang="en-US" sz="2300" b="0" i="1" smtClean="0">
                        <a:latin typeface="Cambria Math" panose="02040503050406030204" pitchFamily="18" charset="0"/>
                      </a:rPr>
                      <m:t>𝑃</m:t>
                    </m:r>
                    <m:r>
                      <a:rPr lang="en-US" sz="2300" b="0" i="1" smtClean="0">
                        <a:latin typeface="Cambria Math" panose="02040503050406030204" pitchFamily="18" charset="0"/>
                      </a:rPr>
                      <m:t>(</m:t>
                    </m:r>
                    <m:r>
                      <a:rPr lang="en-US" sz="2300" b="0" i="1" smtClean="0">
                        <a:latin typeface="Cambria Math" panose="02040503050406030204" pitchFamily="18" charset="0"/>
                      </a:rPr>
                      <m:t>𝑆𝑂</m:t>
                    </m:r>
                    <m:r>
                      <a:rPr lang="en-US" sz="2300" b="0" i="1" smtClean="0">
                        <a:latin typeface="Cambria Math" panose="02040503050406030204" pitchFamily="18" charset="0"/>
                      </a:rPr>
                      <m:t>=1,</m:t>
                    </m:r>
                    <m:r>
                      <a:rPr lang="en-US" sz="2300" b="0" i="1" smtClean="0">
                        <a:latin typeface="Cambria Math" panose="02040503050406030204" pitchFamily="18" charset="0"/>
                      </a:rPr>
                      <m:t>𝑅</m:t>
                    </m:r>
                    <m:r>
                      <a:rPr lang="en-US" sz="2300" b="0" i="1" smtClean="0">
                        <a:latin typeface="Cambria Math" panose="02040503050406030204" pitchFamily="18" charset="0"/>
                      </a:rPr>
                      <m:t>=1)</m:t>
                    </m:r>
                  </m:oMath>
                </a14:m>
                <a:endParaRPr lang="en-US" sz="2300" dirty="0"/>
              </a:p>
              <a:p>
                <a:endParaRPr lang="en-US" sz="2300" dirty="0"/>
              </a:p>
            </p:txBody>
          </p:sp>
        </mc:Choice>
        <mc:Fallback>
          <p:sp>
            <p:nvSpPr>
              <p:cNvPr id="3" name="Content Placeholder 2">
                <a:extLst>
                  <a:ext uri="{FF2B5EF4-FFF2-40B4-BE49-F238E27FC236}">
                    <a16:creationId xmlns:a16="http://schemas.microsoft.com/office/drawing/2014/main" id="{68F0FB5C-4FB5-4897-A685-A6214DED4CE0}"/>
                  </a:ext>
                </a:extLst>
              </p:cNvPr>
              <p:cNvSpPr>
                <a:spLocks noGrp="1" noRot="1" noChangeAspect="1" noMove="1" noResize="1" noEditPoints="1" noAdjustHandles="1" noChangeArrowheads="1" noChangeShapeType="1" noTextEdit="1"/>
              </p:cNvSpPr>
              <p:nvPr>
                <p:ph idx="1"/>
              </p:nvPr>
            </p:nvSpPr>
            <p:spPr>
              <a:xfrm>
                <a:off x="838200" y="1825624"/>
                <a:ext cx="10515600" cy="4859847"/>
              </a:xfrm>
              <a:blipFill>
                <a:blip r:embed="rId2"/>
                <a:stretch>
                  <a:fillRect l="-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F9C1A84-5487-40AF-82F5-D4DF0BACEA17}"/>
                  </a:ext>
                </a:extLst>
              </p:cNvPr>
              <p:cNvGraphicFramePr>
                <a:graphicFrameLocks noGrp="1"/>
              </p:cNvGraphicFramePr>
              <p:nvPr/>
            </p:nvGraphicFramePr>
            <p:xfrm>
              <a:off x="2667000" y="1513211"/>
              <a:ext cx="6536268" cy="2123440"/>
            </p:xfrm>
            <a:graphic>
              <a:graphicData uri="http://schemas.openxmlformats.org/drawingml/2006/table">
                <a:tbl>
                  <a:tblPr firstRow="1" bandRow="1">
                    <a:tableStyleId>{5C22544A-7EE6-4342-B048-85BDC9FD1C3A}</a:tableStyleId>
                  </a:tblPr>
                  <a:tblGrid>
                    <a:gridCol w="1634067">
                      <a:extLst>
                        <a:ext uri="{9D8B030D-6E8A-4147-A177-3AD203B41FA5}">
                          <a16:colId xmlns:a16="http://schemas.microsoft.com/office/drawing/2014/main" val="1626002752"/>
                        </a:ext>
                      </a:extLst>
                    </a:gridCol>
                    <a:gridCol w="1634067">
                      <a:extLst>
                        <a:ext uri="{9D8B030D-6E8A-4147-A177-3AD203B41FA5}">
                          <a16:colId xmlns:a16="http://schemas.microsoft.com/office/drawing/2014/main" val="2559378903"/>
                        </a:ext>
                      </a:extLst>
                    </a:gridCol>
                    <a:gridCol w="1634067">
                      <a:extLst>
                        <a:ext uri="{9D8B030D-6E8A-4147-A177-3AD203B41FA5}">
                          <a16:colId xmlns:a16="http://schemas.microsoft.com/office/drawing/2014/main" val="3771149025"/>
                        </a:ext>
                      </a:extLst>
                    </a:gridCol>
                    <a:gridCol w="1634067">
                      <a:extLst>
                        <a:ext uri="{9D8B030D-6E8A-4147-A177-3AD203B41FA5}">
                          <a16:colId xmlns:a16="http://schemas.microsoft.com/office/drawing/2014/main" val="853564398"/>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𝑺𝒐𝒍𝒅</m:t>
                                </m:r>
                                <m:r>
                                  <a:rPr lang="en-US" b="1" i="1" dirty="0" smtClean="0">
                                    <a:latin typeface="Cambria Math" panose="02040503050406030204" pitchFamily="18" charset="0"/>
                                  </a:rPr>
                                  <m:t> </m:t>
                                </m:r>
                                <m:r>
                                  <a:rPr lang="en-US" b="1" i="1" dirty="0" smtClean="0">
                                    <a:latin typeface="Cambria Math" panose="02040503050406030204" pitchFamily="18" charset="0"/>
                                  </a:rPr>
                                  <m:t>𝑶𝒖𝒕</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𝑹𝒂𝒊𝒏</m:t>
                                </m:r>
                              </m:oMath>
                            </m:oMathPara>
                          </a14:m>
                          <a:endParaRPr lang="en-US" dirty="0"/>
                        </a:p>
                      </a:txBody>
                      <a:tcPr/>
                    </a:tc>
                    <a:tc>
                      <a:txBody>
                        <a:bodyPr/>
                        <a:lstStyle/>
                        <a:p>
                          <a:pPr algn="ctr"/>
                          <a:r>
                            <a:rPr lang="en-US" dirty="0"/>
                            <a:t>Count</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b="1" i="1" dirty="0" smtClean="0">
                                    <a:latin typeface="Cambria Math" panose="02040503050406030204" pitchFamily="18" charset="0"/>
                                  </a:rPr>
                                  <m:t>𝑺𝒐𝒍𝒅</m:t>
                                </m:r>
                                <m:r>
                                  <a:rPr lang="en-US" sz="1800" b="1" i="1" dirty="0" smtClean="0">
                                    <a:latin typeface="Cambria Math" panose="02040503050406030204" pitchFamily="18" charset="0"/>
                                  </a:rPr>
                                  <m:t> </m:t>
                                </m:r>
                                <m:r>
                                  <a:rPr lang="en-US" sz="1800" b="1" i="1" dirty="0" smtClean="0">
                                    <a:latin typeface="Cambria Math" panose="02040503050406030204" pitchFamily="18" charset="0"/>
                                  </a:rPr>
                                  <m:t>𝑶𝒖𝒕</m:t>
                                </m:r>
                                <m:r>
                                  <a:rPr lang="en-US" sz="1800" b="1" i="1" dirty="0" smtClean="0">
                                    <a:latin typeface="Cambria Math" panose="02040503050406030204" pitchFamily="18" charset="0"/>
                                  </a:rPr>
                                  <m:t>, </m:t>
                                </m:r>
                              </m:oMath>
                            </m:oMathPara>
                          </a14:m>
                          <a:endParaRPr lang="en-US" sz="1800" b="1"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𝑹𝒂𝒊𝒏</m:t>
                                </m:r>
                                <m:r>
                                  <a:rPr lang="en-US" sz="1800" b="1" i="1" dirty="0"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4222048824"/>
                      </a:ext>
                    </a:extLst>
                  </a:tr>
                  <a:tr h="370840">
                    <a:tc>
                      <a:txBody>
                        <a:bodyPr/>
                        <a:lstStyle/>
                        <a:p>
                          <a:pPr algn="ctr"/>
                          <a:r>
                            <a:rPr lang="en-US" dirty="0"/>
                            <a:t>0 (No)</a:t>
                          </a:r>
                        </a:p>
                      </a:txBody>
                      <a:tcPr/>
                    </a:tc>
                    <a:tc>
                      <a:txBody>
                        <a:bodyPr/>
                        <a:lstStyle/>
                        <a:p>
                          <a:pPr algn="ctr"/>
                          <a:r>
                            <a:rPr lang="en-US" dirty="0"/>
                            <a:t>0 (No)</a:t>
                          </a:r>
                        </a:p>
                      </a:txBody>
                      <a:tcPr/>
                    </a:tc>
                    <a:tc>
                      <a:txBody>
                        <a:bodyPr/>
                        <a:lstStyle/>
                        <a:p>
                          <a:pPr algn="ctr"/>
                          <a:r>
                            <a:rPr lang="en-US" dirty="0"/>
                            <a:t>10</a:t>
                          </a:r>
                        </a:p>
                      </a:txBody>
                      <a:tcPr/>
                    </a:tc>
                    <a:tc>
                      <a:txBody>
                        <a:bodyPr/>
                        <a:lstStyle/>
                        <a:p>
                          <a:pPr algn="ctr"/>
                          <a:r>
                            <a:rPr lang="en-US" dirty="0"/>
                            <a:t>10/50=.2</a:t>
                          </a:r>
                        </a:p>
                      </a:txBody>
                      <a:tcPr/>
                    </a:tc>
                    <a:extLst>
                      <a:ext uri="{0D108BD9-81ED-4DB2-BD59-A6C34878D82A}">
                        <a16:rowId xmlns:a16="http://schemas.microsoft.com/office/drawing/2014/main" val="2687732236"/>
                      </a:ext>
                    </a:extLst>
                  </a:tr>
                  <a:tr h="370840">
                    <a:tc>
                      <a:txBody>
                        <a:bodyPr/>
                        <a:lstStyle/>
                        <a:p>
                          <a:pPr algn="ctr"/>
                          <a:r>
                            <a:rPr lang="en-US" dirty="0"/>
                            <a:t>0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(Yes)</a:t>
                          </a:r>
                        </a:p>
                      </a:txBody>
                      <a:tcPr/>
                    </a:tc>
                    <a:tc>
                      <a:txBody>
                        <a:bodyPr/>
                        <a:lstStyle/>
                        <a:p>
                          <a:pPr algn="ctr"/>
                          <a:r>
                            <a:rPr lang="en-US" dirty="0"/>
                            <a:t>15</a:t>
                          </a:r>
                        </a:p>
                      </a:txBody>
                      <a:tcPr/>
                    </a:tc>
                    <a:tc>
                      <a:txBody>
                        <a:bodyPr/>
                        <a:lstStyle/>
                        <a:p>
                          <a:pPr algn="ctr"/>
                          <a:r>
                            <a:rPr lang="en-US" dirty="0"/>
                            <a:t>15/50=.3</a:t>
                          </a:r>
                        </a:p>
                      </a:txBody>
                      <a:tcPr/>
                    </a:tc>
                    <a:extLst>
                      <a:ext uri="{0D108BD9-81ED-4DB2-BD59-A6C34878D82A}">
                        <a16:rowId xmlns:a16="http://schemas.microsoft.com/office/drawing/2014/main" val="2699857246"/>
                      </a:ext>
                    </a:extLst>
                  </a:tr>
                  <a:tr h="370840">
                    <a:tc>
                      <a:txBody>
                        <a:bodyPr/>
                        <a:lstStyle/>
                        <a:p>
                          <a:pPr algn="ctr"/>
                          <a:r>
                            <a:rPr lang="en-US" dirty="0"/>
                            <a:t>1 (Yes)</a:t>
                          </a:r>
                        </a:p>
                      </a:txBody>
                      <a:tcPr/>
                    </a:tc>
                    <a:tc>
                      <a:txBody>
                        <a:bodyPr/>
                        <a:lstStyle/>
                        <a:p>
                          <a:pPr algn="ctr"/>
                          <a:r>
                            <a:rPr lang="en-US" dirty="0"/>
                            <a:t>0 (No)</a:t>
                          </a:r>
                        </a:p>
                      </a:txBody>
                      <a:tcPr/>
                    </a:tc>
                    <a:tc>
                      <a:txBody>
                        <a:bodyPr/>
                        <a:lstStyle/>
                        <a:p>
                          <a:pPr algn="ctr"/>
                          <a:r>
                            <a:rPr lang="en-US" dirty="0"/>
                            <a:t>5</a:t>
                          </a:r>
                        </a:p>
                      </a:txBody>
                      <a:tcPr/>
                    </a:tc>
                    <a:tc>
                      <a:txBody>
                        <a:bodyPr/>
                        <a:lstStyle/>
                        <a:p>
                          <a:pPr algn="ctr"/>
                          <a:r>
                            <a:rPr lang="en-US" dirty="0"/>
                            <a:t>5/50=.1</a:t>
                          </a:r>
                        </a:p>
                      </a:txBody>
                      <a:tcPr/>
                    </a:tc>
                    <a:extLst>
                      <a:ext uri="{0D108BD9-81ED-4DB2-BD59-A6C34878D82A}">
                        <a16:rowId xmlns:a16="http://schemas.microsoft.com/office/drawing/2014/main" val="1213970220"/>
                      </a:ext>
                    </a:extLst>
                  </a:tr>
                  <a:tr h="370840">
                    <a:tc>
                      <a:txBody>
                        <a:bodyPr/>
                        <a:lstStyle/>
                        <a:p>
                          <a:pPr algn="ctr"/>
                          <a:r>
                            <a:rPr lang="en-US" dirty="0"/>
                            <a:t>1 (Yes)</a:t>
                          </a:r>
                        </a:p>
                      </a:txBody>
                      <a:tcPr/>
                    </a:tc>
                    <a:tc>
                      <a:txBody>
                        <a:bodyPr/>
                        <a:lstStyle/>
                        <a:p>
                          <a:pPr algn="ctr"/>
                          <a:r>
                            <a:rPr lang="en-US" dirty="0"/>
                            <a:t>1 (Yes)</a:t>
                          </a:r>
                        </a:p>
                      </a:txBody>
                      <a:tcPr/>
                    </a:tc>
                    <a:tc>
                      <a:txBody>
                        <a:bodyPr/>
                        <a:lstStyle/>
                        <a:p>
                          <a:pPr algn="ctr"/>
                          <a:r>
                            <a:rPr lang="en-US" dirty="0"/>
                            <a:t>20</a:t>
                          </a:r>
                        </a:p>
                      </a:txBody>
                      <a:tcPr/>
                    </a:tc>
                    <a:tc>
                      <a:txBody>
                        <a:bodyPr/>
                        <a:lstStyle/>
                        <a:p>
                          <a:pPr algn="ctr"/>
                          <a:r>
                            <a:rPr lang="en-US" dirty="0"/>
                            <a:t>20/50=.4</a:t>
                          </a:r>
                        </a:p>
                      </a:txBody>
                      <a:tcPr/>
                    </a:tc>
                    <a:extLst>
                      <a:ext uri="{0D108BD9-81ED-4DB2-BD59-A6C34878D82A}">
                        <a16:rowId xmlns:a16="http://schemas.microsoft.com/office/drawing/2014/main" val="2503049224"/>
                      </a:ext>
                    </a:extLst>
                  </a:tr>
                </a:tbl>
              </a:graphicData>
            </a:graphic>
          </p:graphicFrame>
        </mc:Choice>
        <mc:Fallback xmlns="">
          <p:graphicFrame>
            <p:nvGraphicFramePr>
              <p:cNvPr id="5" name="Table 4">
                <a:extLst>
                  <a:ext uri="{FF2B5EF4-FFF2-40B4-BE49-F238E27FC236}">
                    <a16:creationId xmlns:a16="http://schemas.microsoft.com/office/drawing/2014/main" id="{7F9C1A84-5487-40AF-82F5-D4DF0BACEA17}"/>
                  </a:ext>
                </a:extLst>
              </p:cNvPr>
              <p:cNvGraphicFramePr>
                <a:graphicFrameLocks noGrp="1"/>
              </p:cNvGraphicFramePr>
              <p:nvPr>
                <p:extLst>
                  <p:ext uri="{D42A27DB-BD31-4B8C-83A1-F6EECF244321}">
                    <p14:modId xmlns:p14="http://schemas.microsoft.com/office/powerpoint/2010/main" val="2343376830"/>
                  </p:ext>
                </p:extLst>
              </p:nvPr>
            </p:nvGraphicFramePr>
            <p:xfrm>
              <a:off x="2667000" y="1513211"/>
              <a:ext cx="6536268" cy="2123440"/>
            </p:xfrm>
            <a:graphic>
              <a:graphicData uri="http://schemas.openxmlformats.org/drawingml/2006/table">
                <a:tbl>
                  <a:tblPr firstRow="1" bandRow="1">
                    <a:tableStyleId>{5C22544A-7EE6-4342-B048-85BDC9FD1C3A}</a:tableStyleId>
                  </a:tblPr>
                  <a:tblGrid>
                    <a:gridCol w="1634067">
                      <a:extLst>
                        <a:ext uri="{9D8B030D-6E8A-4147-A177-3AD203B41FA5}">
                          <a16:colId xmlns:a16="http://schemas.microsoft.com/office/drawing/2014/main" val="1626002752"/>
                        </a:ext>
                      </a:extLst>
                    </a:gridCol>
                    <a:gridCol w="1634067">
                      <a:extLst>
                        <a:ext uri="{9D8B030D-6E8A-4147-A177-3AD203B41FA5}">
                          <a16:colId xmlns:a16="http://schemas.microsoft.com/office/drawing/2014/main" val="2559378903"/>
                        </a:ext>
                      </a:extLst>
                    </a:gridCol>
                    <a:gridCol w="1634067">
                      <a:extLst>
                        <a:ext uri="{9D8B030D-6E8A-4147-A177-3AD203B41FA5}">
                          <a16:colId xmlns:a16="http://schemas.microsoft.com/office/drawing/2014/main" val="3771149025"/>
                        </a:ext>
                      </a:extLst>
                    </a:gridCol>
                    <a:gridCol w="1634067">
                      <a:extLst>
                        <a:ext uri="{9D8B030D-6E8A-4147-A177-3AD203B41FA5}">
                          <a16:colId xmlns:a16="http://schemas.microsoft.com/office/drawing/2014/main" val="853564398"/>
                        </a:ext>
                      </a:extLst>
                    </a:gridCol>
                  </a:tblGrid>
                  <a:tr h="640080">
                    <a:tc>
                      <a:txBody>
                        <a:bodyPr/>
                        <a:lstStyle/>
                        <a:p>
                          <a:endParaRPr lang="en-US"/>
                        </a:p>
                      </a:txBody>
                      <a:tcPr>
                        <a:blipFill>
                          <a:blip r:embed="rId3"/>
                          <a:stretch>
                            <a:fillRect l="-373" t="-4762" r="-301866" b="-246667"/>
                          </a:stretch>
                        </a:blipFill>
                      </a:tcPr>
                    </a:tc>
                    <a:tc>
                      <a:txBody>
                        <a:bodyPr/>
                        <a:lstStyle/>
                        <a:p>
                          <a:endParaRPr lang="en-US"/>
                        </a:p>
                      </a:txBody>
                      <a:tcPr>
                        <a:blipFill>
                          <a:blip r:embed="rId3"/>
                          <a:stretch>
                            <a:fillRect l="-100000" t="-4762" r="-200743" b="-246667"/>
                          </a:stretch>
                        </a:blipFill>
                      </a:tcPr>
                    </a:tc>
                    <a:tc>
                      <a:txBody>
                        <a:bodyPr/>
                        <a:lstStyle/>
                        <a:p>
                          <a:pPr algn="ctr"/>
                          <a:r>
                            <a:rPr lang="en-US" dirty="0"/>
                            <a:t>Count</a:t>
                          </a:r>
                        </a:p>
                      </a:txBody>
                      <a:tcPr/>
                    </a:tc>
                    <a:tc>
                      <a:txBody>
                        <a:bodyPr/>
                        <a:lstStyle/>
                        <a:p>
                          <a:endParaRPr lang="en-US"/>
                        </a:p>
                      </a:txBody>
                      <a:tcPr>
                        <a:blipFill>
                          <a:blip r:embed="rId3"/>
                          <a:stretch>
                            <a:fillRect l="-300746" t="-4762" r="-1493" b="-246667"/>
                          </a:stretch>
                        </a:blipFill>
                      </a:tcPr>
                    </a:tc>
                    <a:extLst>
                      <a:ext uri="{0D108BD9-81ED-4DB2-BD59-A6C34878D82A}">
                        <a16:rowId xmlns:a16="http://schemas.microsoft.com/office/drawing/2014/main" val="4222048824"/>
                      </a:ext>
                    </a:extLst>
                  </a:tr>
                  <a:tr h="370840">
                    <a:tc>
                      <a:txBody>
                        <a:bodyPr/>
                        <a:lstStyle/>
                        <a:p>
                          <a:pPr algn="ctr"/>
                          <a:r>
                            <a:rPr lang="en-US" dirty="0"/>
                            <a:t>0 (No)</a:t>
                          </a:r>
                        </a:p>
                      </a:txBody>
                      <a:tcPr/>
                    </a:tc>
                    <a:tc>
                      <a:txBody>
                        <a:bodyPr/>
                        <a:lstStyle/>
                        <a:p>
                          <a:pPr algn="ctr"/>
                          <a:r>
                            <a:rPr lang="en-US" dirty="0"/>
                            <a:t>0 (No)</a:t>
                          </a:r>
                        </a:p>
                      </a:txBody>
                      <a:tcPr/>
                    </a:tc>
                    <a:tc>
                      <a:txBody>
                        <a:bodyPr/>
                        <a:lstStyle/>
                        <a:p>
                          <a:pPr algn="ctr"/>
                          <a:r>
                            <a:rPr lang="en-US" dirty="0"/>
                            <a:t>10</a:t>
                          </a:r>
                        </a:p>
                      </a:txBody>
                      <a:tcPr/>
                    </a:tc>
                    <a:tc>
                      <a:txBody>
                        <a:bodyPr/>
                        <a:lstStyle/>
                        <a:p>
                          <a:pPr algn="ctr"/>
                          <a:r>
                            <a:rPr lang="en-US" dirty="0"/>
                            <a:t>10/50=.2</a:t>
                          </a:r>
                        </a:p>
                      </a:txBody>
                      <a:tcPr/>
                    </a:tc>
                    <a:extLst>
                      <a:ext uri="{0D108BD9-81ED-4DB2-BD59-A6C34878D82A}">
                        <a16:rowId xmlns:a16="http://schemas.microsoft.com/office/drawing/2014/main" val="2687732236"/>
                      </a:ext>
                    </a:extLst>
                  </a:tr>
                  <a:tr h="370840">
                    <a:tc>
                      <a:txBody>
                        <a:bodyPr/>
                        <a:lstStyle/>
                        <a:p>
                          <a:pPr algn="ctr"/>
                          <a:r>
                            <a:rPr lang="en-US" dirty="0"/>
                            <a:t>0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(Yes)</a:t>
                          </a:r>
                        </a:p>
                      </a:txBody>
                      <a:tcPr/>
                    </a:tc>
                    <a:tc>
                      <a:txBody>
                        <a:bodyPr/>
                        <a:lstStyle/>
                        <a:p>
                          <a:pPr algn="ctr"/>
                          <a:r>
                            <a:rPr lang="en-US" dirty="0"/>
                            <a:t>15</a:t>
                          </a:r>
                        </a:p>
                      </a:txBody>
                      <a:tcPr/>
                    </a:tc>
                    <a:tc>
                      <a:txBody>
                        <a:bodyPr/>
                        <a:lstStyle/>
                        <a:p>
                          <a:pPr algn="ctr"/>
                          <a:r>
                            <a:rPr lang="en-US" dirty="0"/>
                            <a:t>15/50=.3</a:t>
                          </a:r>
                        </a:p>
                      </a:txBody>
                      <a:tcPr/>
                    </a:tc>
                    <a:extLst>
                      <a:ext uri="{0D108BD9-81ED-4DB2-BD59-A6C34878D82A}">
                        <a16:rowId xmlns:a16="http://schemas.microsoft.com/office/drawing/2014/main" val="2699857246"/>
                      </a:ext>
                    </a:extLst>
                  </a:tr>
                  <a:tr h="370840">
                    <a:tc>
                      <a:txBody>
                        <a:bodyPr/>
                        <a:lstStyle/>
                        <a:p>
                          <a:pPr algn="ctr"/>
                          <a:r>
                            <a:rPr lang="en-US" dirty="0"/>
                            <a:t>1 (Yes)</a:t>
                          </a:r>
                        </a:p>
                      </a:txBody>
                      <a:tcPr/>
                    </a:tc>
                    <a:tc>
                      <a:txBody>
                        <a:bodyPr/>
                        <a:lstStyle/>
                        <a:p>
                          <a:pPr algn="ctr"/>
                          <a:r>
                            <a:rPr lang="en-US" dirty="0"/>
                            <a:t>0 (No)</a:t>
                          </a:r>
                        </a:p>
                      </a:txBody>
                      <a:tcPr/>
                    </a:tc>
                    <a:tc>
                      <a:txBody>
                        <a:bodyPr/>
                        <a:lstStyle/>
                        <a:p>
                          <a:pPr algn="ctr"/>
                          <a:r>
                            <a:rPr lang="en-US" dirty="0"/>
                            <a:t>5</a:t>
                          </a:r>
                        </a:p>
                      </a:txBody>
                      <a:tcPr/>
                    </a:tc>
                    <a:tc>
                      <a:txBody>
                        <a:bodyPr/>
                        <a:lstStyle/>
                        <a:p>
                          <a:pPr algn="ctr"/>
                          <a:r>
                            <a:rPr lang="en-US" dirty="0"/>
                            <a:t>5/50=.1</a:t>
                          </a:r>
                        </a:p>
                      </a:txBody>
                      <a:tcPr/>
                    </a:tc>
                    <a:extLst>
                      <a:ext uri="{0D108BD9-81ED-4DB2-BD59-A6C34878D82A}">
                        <a16:rowId xmlns:a16="http://schemas.microsoft.com/office/drawing/2014/main" val="1213970220"/>
                      </a:ext>
                    </a:extLst>
                  </a:tr>
                  <a:tr h="370840">
                    <a:tc>
                      <a:txBody>
                        <a:bodyPr/>
                        <a:lstStyle/>
                        <a:p>
                          <a:pPr algn="ctr"/>
                          <a:r>
                            <a:rPr lang="en-US" dirty="0"/>
                            <a:t>1 (Yes)</a:t>
                          </a:r>
                        </a:p>
                      </a:txBody>
                      <a:tcPr/>
                    </a:tc>
                    <a:tc>
                      <a:txBody>
                        <a:bodyPr/>
                        <a:lstStyle/>
                        <a:p>
                          <a:pPr algn="ctr"/>
                          <a:r>
                            <a:rPr lang="en-US" dirty="0"/>
                            <a:t>1 (Yes)</a:t>
                          </a:r>
                        </a:p>
                      </a:txBody>
                      <a:tcPr/>
                    </a:tc>
                    <a:tc>
                      <a:txBody>
                        <a:bodyPr/>
                        <a:lstStyle/>
                        <a:p>
                          <a:pPr algn="ctr"/>
                          <a:r>
                            <a:rPr lang="en-US" dirty="0"/>
                            <a:t>20</a:t>
                          </a:r>
                        </a:p>
                      </a:txBody>
                      <a:tcPr/>
                    </a:tc>
                    <a:tc>
                      <a:txBody>
                        <a:bodyPr/>
                        <a:lstStyle/>
                        <a:p>
                          <a:pPr algn="ctr"/>
                          <a:r>
                            <a:rPr lang="en-US" dirty="0"/>
                            <a:t>20/50=.4</a:t>
                          </a:r>
                        </a:p>
                      </a:txBody>
                      <a:tcPr/>
                    </a:tc>
                    <a:extLst>
                      <a:ext uri="{0D108BD9-81ED-4DB2-BD59-A6C34878D82A}">
                        <a16:rowId xmlns:a16="http://schemas.microsoft.com/office/drawing/2014/main" val="2503049224"/>
                      </a:ext>
                    </a:extLst>
                  </a:tr>
                </a:tbl>
              </a:graphicData>
            </a:graphic>
          </p:graphicFrame>
        </mc:Fallback>
      </mc:AlternateContent>
    </p:spTree>
    <p:extLst>
      <p:ext uri="{BB962C8B-B14F-4D97-AF65-F5344CB8AC3E}">
        <p14:creationId xmlns:p14="http://schemas.microsoft.com/office/powerpoint/2010/main" val="2589324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065C8-1693-43A9-AB80-B5ABD2BCBCC2}"/>
              </a:ext>
            </a:extLst>
          </p:cNvPr>
          <p:cNvSpPr>
            <a:spLocks noGrp="1"/>
          </p:cNvSpPr>
          <p:nvPr>
            <p:ph type="title"/>
          </p:nvPr>
        </p:nvSpPr>
        <p:spPr/>
        <p:txBody>
          <a:bodyPr/>
          <a:lstStyle/>
          <a:p>
            <a:r>
              <a:rPr lang="en-US" dirty="0"/>
              <a:t>Induction</a:t>
            </a:r>
          </a:p>
        </p:txBody>
      </p:sp>
      <p:sp>
        <p:nvSpPr>
          <p:cNvPr id="3" name="Content Placeholder 2">
            <a:extLst>
              <a:ext uri="{FF2B5EF4-FFF2-40B4-BE49-F238E27FC236}">
                <a16:creationId xmlns:a16="http://schemas.microsoft.com/office/drawing/2014/main" id="{ECA04CF1-E136-078E-5F36-76196EFE37C2}"/>
              </a:ext>
            </a:extLst>
          </p:cNvPr>
          <p:cNvSpPr>
            <a:spLocks noGrp="1"/>
          </p:cNvSpPr>
          <p:nvPr>
            <p:ph idx="1"/>
          </p:nvPr>
        </p:nvSpPr>
        <p:spPr>
          <a:xfrm>
            <a:off x="838200" y="1825625"/>
            <a:ext cx="5924909" cy="4351338"/>
          </a:xfrm>
        </p:spPr>
        <p:txBody>
          <a:bodyPr/>
          <a:lstStyle/>
          <a:p>
            <a:r>
              <a:rPr lang="en-US" dirty="0"/>
              <a:t>Is the answer always going to be 4/52?</a:t>
            </a:r>
          </a:p>
          <a:p>
            <a:endParaRPr lang="en-US" dirty="0"/>
          </a:p>
          <a:p>
            <a:r>
              <a:rPr lang="en-US" dirty="0"/>
              <a:t>How do we know?</a:t>
            </a:r>
          </a:p>
          <a:p>
            <a:endParaRPr lang="en-US" dirty="0"/>
          </a:p>
        </p:txBody>
      </p:sp>
      <p:pic>
        <p:nvPicPr>
          <p:cNvPr id="5" name="Picture 4">
            <a:extLst>
              <a:ext uri="{FF2B5EF4-FFF2-40B4-BE49-F238E27FC236}">
                <a16:creationId xmlns:a16="http://schemas.microsoft.com/office/drawing/2014/main" id="{4AAFCDC9-71A9-D9BC-D6E7-84F8B51E3EFF}"/>
              </a:ext>
            </a:extLst>
          </p:cNvPr>
          <p:cNvPicPr>
            <a:picLocks noChangeAspect="1"/>
          </p:cNvPicPr>
          <p:nvPr/>
        </p:nvPicPr>
        <p:blipFill>
          <a:blip r:embed="rId2"/>
          <a:stretch>
            <a:fillRect/>
          </a:stretch>
        </p:blipFill>
        <p:spPr>
          <a:xfrm>
            <a:off x="6830169" y="-49780"/>
            <a:ext cx="5372717" cy="6907779"/>
          </a:xfrm>
          <a:prstGeom prst="rect">
            <a:avLst/>
          </a:prstGeom>
        </p:spPr>
      </p:pic>
      <p:pic>
        <p:nvPicPr>
          <p:cNvPr id="3074" name="Picture 2">
            <a:extLst>
              <a:ext uri="{FF2B5EF4-FFF2-40B4-BE49-F238E27FC236}">
                <a16:creationId xmlns:a16="http://schemas.microsoft.com/office/drawing/2014/main" id="{8E2AB15E-A5E6-02FE-9946-A8B28D985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7352" y="0"/>
            <a:ext cx="11148585"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960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1AE76-5C64-4CE3-9288-D49EEB7585BA}"/>
              </a:ext>
            </a:extLst>
          </p:cNvPr>
          <p:cNvSpPr>
            <a:spLocks noGrp="1"/>
          </p:cNvSpPr>
          <p:nvPr>
            <p:ph type="title"/>
          </p:nvPr>
        </p:nvSpPr>
        <p:spPr/>
        <p:txBody>
          <a:bodyPr/>
          <a:lstStyle/>
          <a:p>
            <a:r>
              <a:rPr lang="en-US" dirty="0"/>
              <a:t>Another Way of Writing It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8F0FB5C-4FB5-4897-A685-A6214DED4CE0}"/>
                  </a:ext>
                </a:extLst>
              </p:cNvPr>
              <p:cNvSpPr>
                <a:spLocks noGrp="1"/>
              </p:cNvSpPr>
              <p:nvPr>
                <p:ph idx="1"/>
              </p:nvPr>
            </p:nvSpPr>
            <p:spPr>
              <a:xfrm>
                <a:off x="838200" y="1825624"/>
                <a:ext cx="10515600" cy="4859847"/>
              </a:xfrm>
            </p:spPr>
            <p:txBody>
              <a:bodyPr>
                <a:normAutofit/>
              </a:bodyPr>
              <a:lstStyle/>
              <a:p>
                <a:endParaRPr lang="en-US" sz="2300" dirty="0"/>
              </a:p>
              <a:p>
                <a:endParaRPr lang="en-US" sz="2300" dirty="0"/>
              </a:p>
              <a:p>
                <a:endParaRPr lang="en-US" sz="2300" dirty="0"/>
              </a:p>
              <a:p>
                <a:pPr marL="0" indent="0">
                  <a:buNone/>
                </a:pPr>
                <a:endParaRPr lang="en-US" sz="2300" dirty="0"/>
              </a:p>
              <a:p>
                <a:endParaRPr lang="en-US" sz="2300" dirty="0"/>
              </a:p>
              <a:p>
                <a:r>
                  <a:rPr lang="en-US" sz="2300" dirty="0"/>
                  <a:t>P(Sold Out = 1) = </a:t>
                </a: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25</m:t>
                        </m:r>
                      </m:num>
                      <m:den>
                        <m:r>
                          <a:rPr lang="en-US" sz="2300" b="0" i="1" smtClean="0">
                            <a:latin typeface="Cambria Math" panose="02040503050406030204" pitchFamily="18" charset="0"/>
                          </a:rPr>
                          <m:t>50</m:t>
                        </m:r>
                      </m:den>
                    </m:f>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5</m:t>
                        </m:r>
                      </m:num>
                      <m:den>
                        <m:r>
                          <a:rPr lang="en-US" sz="2300" b="0" i="1" smtClean="0">
                            <a:latin typeface="Cambria Math" panose="02040503050406030204" pitchFamily="18" charset="0"/>
                          </a:rPr>
                          <m:t>50</m:t>
                        </m:r>
                      </m:den>
                    </m:f>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20</m:t>
                        </m:r>
                      </m:num>
                      <m:den>
                        <m:r>
                          <a:rPr lang="en-US" sz="2300" b="0" i="1" smtClean="0">
                            <a:latin typeface="Cambria Math" panose="02040503050406030204" pitchFamily="18" charset="0"/>
                          </a:rPr>
                          <m:t>50</m:t>
                        </m:r>
                      </m:den>
                    </m:f>
                  </m:oMath>
                </a14:m>
                <a:endParaRPr lang="en-US" sz="2300" b="0" dirty="0"/>
              </a:p>
              <a:p>
                <a:r>
                  <a:rPr lang="en-US" sz="2300" dirty="0"/>
                  <a:t>P(Sold Out = 1) = </a:t>
                </a: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25</m:t>
                        </m:r>
                      </m:num>
                      <m:den>
                        <m:r>
                          <a:rPr lang="en-US" sz="2300" b="0" i="1" smtClean="0">
                            <a:latin typeface="Cambria Math" panose="02040503050406030204" pitchFamily="18" charset="0"/>
                          </a:rPr>
                          <m:t>50</m:t>
                        </m:r>
                      </m:den>
                    </m:f>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5</m:t>
                        </m:r>
                      </m:num>
                      <m:den>
                        <m:r>
                          <a:rPr lang="en-US" sz="2300" b="0" i="1" smtClean="0">
                            <a:latin typeface="Cambria Math" panose="02040503050406030204" pitchFamily="18" charset="0"/>
                          </a:rPr>
                          <m:t>50</m:t>
                        </m:r>
                      </m:den>
                    </m:f>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20</m:t>
                        </m:r>
                      </m:num>
                      <m:den>
                        <m:r>
                          <a:rPr lang="en-US" sz="2300" b="0" i="1" smtClean="0">
                            <a:latin typeface="Cambria Math" panose="02040503050406030204" pitchFamily="18" charset="0"/>
                          </a:rPr>
                          <m:t>50</m:t>
                        </m:r>
                      </m:den>
                    </m:f>
                    <m:r>
                      <a:rPr lang="en-US" sz="2300" b="0" i="1" smtClean="0">
                        <a:latin typeface="Cambria Math" panose="02040503050406030204" pitchFamily="18" charset="0"/>
                      </a:rPr>
                      <m:t>=</m:t>
                    </m:r>
                    <m:r>
                      <a:rPr lang="en-US" sz="2300" b="0" i="1" smtClean="0">
                        <a:latin typeface="Cambria Math" panose="02040503050406030204" pitchFamily="18" charset="0"/>
                      </a:rPr>
                      <m:t>𝑃</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𝑆𝑂</m:t>
                        </m:r>
                        <m:r>
                          <a:rPr lang="en-US" sz="2300" b="0" i="1" smtClean="0">
                            <a:latin typeface="Cambria Math" panose="02040503050406030204" pitchFamily="18" charset="0"/>
                          </a:rPr>
                          <m:t>=1,</m:t>
                        </m:r>
                        <m:r>
                          <a:rPr lang="en-US" sz="2300" b="0" i="1" smtClean="0">
                            <a:latin typeface="Cambria Math" panose="02040503050406030204" pitchFamily="18" charset="0"/>
                          </a:rPr>
                          <m:t>𝑅</m:t>
                        </m:r>
                        <m:r>
                          <a:rPr lang="en-US" sz="2300" b="0" i="1" smtClean="0">
                            <a:latin typeface="Cambria Math" panose="02040503050406030204" pitchFamily="18" charset="0"/>
                          </a:rPr>
                          <m:t>=0</m:t>
                        </m:r>
                      </m:e>
                    </m:d>
                    <m:r>
                      <a:rPr lang="en-US" sz="2300" b="0" i="1" smtClean="0">
                        <a:latin typeface="Cambria Math" panose="02040503050406030204" pitchFamily="18" charset="0"/>
                      </a:rPr>
                      <m:t>+</m:t>
                    </m:r>
                    <m:r>
                      <a:rPr lang="en-US" sz="2300" b="0" i="1" smtClean="0">
                        <a:latin typeface="Cambria Math" panose="02040503050406030204" pitchFamily="18" charset="0"/>
                      </a:rPr>
                      <m:t>𝑃</m:t>
                    </m:r>
                    <m:r>
                      <a:rPr lang="en-US" sz="2300" b="0" i="1" smtClean="0">
                        <a:latin typeface="Cambria Math" panose="02040503050406030204" pitchFamily="18" charset="0"/>
                      </a:rPr>
                      <m:t>(</m:t>
                    </m:r>
                    <m:r>
                      <a:rPr lang="en-US" sz="2300" b="0" i="1" smtClean="0">
                        <a:latin typeface="Cambria Math" panose="02040503050406030204" pitchFamily="18" charset="0"/>
                      </a:rPr>
                      <m:t>𝑆𝑂</m:t>
                    </m:r>
                    <m:r>
                      <a:rPr lang="en-US" sz="2300" b="0" i="1" smtClean="0">
                        <a:latin typeface="Cambria Math" panose="02040503050406030204" pitchFamily="18" charset="0"/>
                      </a:rPr>
                      <m:t>=1,</m:t>
                    </m:r>
                    <m:r>
                      <a:rPr lang="en-US" sz="2300" b="0" i="1" smtClean="0">
                        <a:latin typeface="Cambria Math" panose="02040503050406030204" pitchFamily="18" charset="0"/>
                      </a:rPr>
                      <m:t>𝑅</m:t>
                    </m:r>
                    <m:r>
                      <a:rPr lang="en-US" sz="2300" b="0" i="1" smtClean="0">
                        <a:latin typeface="Cambria Math" panose="02040503050406030204" pitchFamily="18" charset="0"/>
                      </a:rPr>
                      <m:t>=1)</m:t>
                    </m:r>
                  </m:oMath>
                </a14:m>
                <a:endParaRPr lang="en-US" sz="2300" dirty="0"/>
              </a:p>
              <a:p>
                <a:r>
                  <a:rPr lang="en-US" sz="2300" dirty="0"/>
                  <a:t>This is marginalizing</a:t>
                </a:r>
              </a:p>
              <a:p>
                <a:endParaRPr lang="en-US" sz="2300" dirty="0"/>
              </a:p>
              <a:p>
                <a:endParaRPr lang="en-US" sz="2300" dirty="0"/>
              </a:p>
            </p:txBody>
          </p:sp>
        </mc:Choice>
        <mc:Fallback>
          <p:sp>
            <p:nvSpPr>
              <p:cNvPr id="3" name="Content Placeholder 2">
                <a:extLst>
                  <a:ext uri="{FF2B5EF4-FFF2-40B4-BE49-F238E27FC236}">
                    <a16:creationId xmlns:a16="http://schemas.microsoft.com/office/drawing/2014/main" id="{68F0FB5C-4FB5-4897-A685-A6214DED4CE0}"/>
                  </a:ext>
                </a:extLst>
              </p:cNvPr>
              <p:cNvSpPr>
                <a:spLocks noGrp="1" noRot="1" noChangeAspect="1" noMove="1" noResize="1" noEditPoints="1" noAdjustHandles="1" noChangeArrowheads="1" noChangeShapeType="1" noTextEdit="1"/>
              </p:cNvSpPr>
              <p:nvPr>
                <p:ph idx="1"/>
              </p:nvPr>
            </p:nvSpPr>
            <p:spPr>
              <a:xfrm>
                <a:off x="838200" y="1825624"/>
                <a:ext cx="10515600" cy="4859847"/>
              </a:xfrm>
              <a:blipFill>
                <a:blip r:embed="rId2"/>
                <a:stretch>
                  <a:fillRect l="-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F9C1A84-5487-40AF-82F5-D4DF0BACEA17}"/>
                  </a:ext>
                </a:extLst>
              </p:cNvPr>
              <p:cNvGraphicFramePr>
                <a:graphicFrameLocks noGrp="1"/>
              </p:cNvGraphicFramePr>
              <p:nvPr/>
            </p:nvGraphicFramePr>
            <p:xfrm>
              <a:off x="2667000" y="1513211"/>
              <a:ext cx="6536268" cy="2123440"/>
            </p:xfrm>
            <a:graphic>
              <a:graphicData uri="http://schemas.openxmlformats.org/drawingml/2006/table">
                <a:tbl>
                  <a:tblPr firstRow="1" bandRow="1">
                    <a:tableStyleId>{5C22544A-7EE6-4342-B048-85BDC9FD1C3A}</a:tableStyleId>
                  </a:tblPr>
                  <a:tblGrid>
                    <a:gridCol w="1634067">
                      <a:extLst>
                        <a:ext uri="{9D8B030D-6E8A-4147-A177-3AD203B41FA5}">
                          <a16:colId xmlns:a16="http://schemas.microsoft.com/office/drawing/2014/main" val="1626002752"/>
                        </a:ext>
                      </a:extLst>
                    </a:gridCol>
                    <a:gridCol w="1634067">
                      <a:extLst>
                        <a:ext uri="{9D8B030D-6E8A-4147-A177-3AD203B41FA5}">
                          <a16:colId xmlns:a16="http://schemas.microsoft.com/office/drawing/2014/main" val="2559378903"/>
                        </a:ext>
                      </a:extLst>
                    </a:gridCol>
                    <a:gridCol w="1634067">
                      <a:extLst>
                        <a:ext uri="{9D8B030D-6E8A-4147-A177-3AD203B41FA5}">
                          <a16:colId xmlns:a16="http://schemas.microsoft.com/office/drawing/2014/main" val="3771149025"/>
                        </a:ext>
                      </a:extLst>
                    </a:gridCol>
                    <a:gridCol w="1634067">
                      <a:extLst>
                        <a:ext uri="{9D8B030D-6E8A-4147-A177-3AD203B41FA5}">
                          <a16:colId xmlns:a16="http://schemas.microsoft.com/office/drawing/2014/main" val="853564398"/>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𝑺𝒐𝒍𝒅</m:t>
                                </m:r>
                                <m:r>
                                  <a:rPr lang="en-US" b="1" i="1" dirty="0" smtClean="0">
                                    <a:latin typeface="Cambria Math" panose="02040503050406030204" pitchFamily="18" charset="0"/>
                                  </a:rPr>
                                  <m:t> </m:t>
                                </m:r>
                                <m:r>
                                  <a:rPr lang="en-US" b="1" i="1" dirty="0" smtClean="0">
                                    <a:latin typeface="Cambria Math" panose="02040503050406030204" pitchFamily="18" charset="0"/>
                                  </a:rPr>
                                  <m:t>𝑶𝒖𝒕</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𝑹𝒂𝒊𝒏</m:t>
                                </m:r>
                              </m:oMath>
                            </m:oMathPara>
                          </a14:m>
                          <a:endParaRPr lang="en-US" dirty="0"/>
                        </a:p>
                      </a:txBody>
                      <a:tcPr/>
                    </a:tc>
                    <a:tc>
                      <a:txBody>
                        <a:bodyPr/>
                        <a:lstStyle/>
                        <a:p>
                          <a:pPr algn="ctr"/>
                          <a:r>
                            <a:rPr lang="en-US" dirty="0"/>
                            <a:t>Count</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b="1" i="1" dirty="0" smtClean="0">
                                    <a:latin typeface="Cambria Math" panose="02040503050406030204" pitchFamily="18" charset="0"/>
                                  </a:rPr>
                                  <m:t>𝑺𝒐𝒍𝒅</m:t>
                                </m:r>
                                <m:r>
                                  <a:rPr lang="en-US" sz="1800" b="1" i="1" dirty="0" smtClean="0">
                                    <a:latin typeface="Cambria Math" panose="02040503050406030204" pitchFamily="18" charset="0"/>
                                  </a:rPr>
                                  <m:t> </m:t>
                                </m:r>
                                <m:r>
                                  <a:rPr lang="en-US" sz="1800" b="1" i="1" dirty="0" smtClean="0">
                                    <a:latin typeface="Cambria Math" panose="02040503050406030204" pitchFamily="18" charset="0"/>
                                  </a:rPr>
                                  <m:t>𝑶𝒖𝒕</m:t>
                                </m:r>
                                <m:r>
                                  <a:rPr lang="en-US" sz="1800" b="1" i="1" dirty="0" smtClean="0">
                                    <a:latin typeface="Cambria Math" panose="02040503050406030204" pitchFamily="18" charset="0"/>
                                  </a:rPr>
                                  <m:t>, </m:t>
                                </m:r>
                              </m:oMath>
                            </m:oMathPara>
                          </a14:m>
                          <a:endParaRPr lang="en-US" sz="1800" b="1"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𝑹𝒂𝒊𝒏</m:t>
                                </m:r>
                                <m:r>
                                  <a:rPr lang="en-US" sz="1800" b="1" i="1" dirty="0"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4222048824"/>
                      </a:ext>
                    </a:extLst>
                  </a:tr>
                  <a:tr h="370840">
                    <a:tc>
                      <a:txBody>
                        <a:bodyPr/>
                        <a:lstStyle/>
                        <a:p>
                          <a:pPr algn="ctr"/>
                          <a:r>
                            <a:rPr lang="en-US" dirty="0"/>
                            <a:t>0 (No)</a:t>
                          </a:r>
                        </a:p>
                      </a:txBody>
                      <a:tcPr/>
                    </a:tc>
                    <a:tc>
                      <a:txBody>
                        <a:bodyPr/>
                        <a:lstStyle/>
                        <a:p>
                          <a:pPr algn="ctr"/>
                          <a:r>
                            <a:rPr lang="en-US" dirty="0"/>
                            <a:t>0 (No)</a:t>
                          </a:r>
                        </a:p>
                      </a:txBody>
                      <a:tcPr/>
                    </a:tc>
                    <a:tc>
                      <a:txBody>
                        <a:bodyPr/>
                        <a:lstStyle/>
                        <a:p>
                          <a:pPr algn="ctr"/>
                          <a:r>
                            <a:rPr lang="en-US" dirty="0"/>
                            <a:t>10</a:t>
                          </a:r>
                        </a:p>
                      </a:txBody>
                      <a:tcPr/>
                    </a:tc>
                    <a:tc>
                      <a:txBody>
                        <a:bodyPr/>
                        <a:lstStyle/>
                        <a:p>
                          <a:pPr algn="ctr"/>
                          <a:r>
                            <a:rPr lang="en-US" dirty="0"/>
                            <a:t>10/50=.2</a:t>
                          </a:r>
                        </a:p>
                      </a:txBody>
                      <a:tcPr/>
                    </a:tc>
                    <a:extLst>
                      <a:ext uri="{0D108BD9-81ED-4DB2-BD59-A6C34878D82A}">
                        <a16:rowId xmlns:a16="http://schemas.microsoft.com/office/drawing/2014/main" val="2687732236"/>
                      </a:ext>
                    </a:extLst>
                  </a:tr>
                  <a:tr h="370840">
                    <a:tc>
                      <a:txBody>
                        <a:bodyPr/>
                        <a:lstStyle/>
                        <a:p>
                          <a:pPr algn="ctr"/>
                          <a:r>
                            <a:rPr lang="en-US" dirty="0"/>
                            <a:t>0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(Yes)</a:t>
                          </a:r>
                        </a:p>
                      </a:txBody>
                      <a:tcPr/>
                    </a:tc>
                    <a:tc>
                      <a:txBody>
                        <a:bodyPr/>
                        <a:lstStyle/>
                        <a:p>
                          <a:pPr algn="ctr"/>
                          <a:r>
                            <a:rPr lang="en-US" dirty="0"/>
                            <a:t>15</a:t>
                          </a:r>
                        </a:p>
                      </a:txBody>
                      <a:tcPr/>
                    </a:tc>
                    <a:tc>
                      <a:txBody>
                        <a:bodyPr/>
                        <a:lstStyle/>
                        <a:p>
                          <a:pPr algn="ctr"/>
                          <a:r>
                            <a:rPr lang="en-US" dirty="0"/>
                            <a:t>15/50=.3</a:t>
                          </a:r>
                        </a:p>
                      </a:txBody>
                      <a:tcPr/>
                    </a:tc>
                    <a:extLst>
                      <a:ext uri="{0D108BD9-81ED-4DB2-BD59-A6C34878D82A}">
                        <a16:rowId xmlns:a16="http://schemas.microsoft.com/office/drawing/2014/main" val="2699857246"/>
                      </a:ext>
                    </a:extLst>
                  </a:tr>
                  <a:tr h="370840">
                    <a:tc>
                      <a:txBody>
                        <a:bodyPr/>
                        <a:lstStyle/>
                        <a:p>
                          <a:pPr algn="ctr"/>
                          <a:r>
                            <a:rPr lang="en-US" dirty="0"/>
                            <a:t>1 (Yes)</a:t>
                          </a:r>
                        </a:p>
                      </a:txBody>
                      <a:tcPr/>
                    </a:tc>
                    <a:tc>
                      <a:txBody>
                        <a:bodyPr/>
                        <a:lstStyle/>
                        <a:p>
                          <a:pPr algn="ctr"/>
                          <a:r>
                            <a:rPr lang="en-US" dirty="0"/>
                            <a:t>0 (No)</a:t>
                          </a:r>
                        </a:p>
                      </a:txBody>
                      <a:tcPr/>
                    </a:tc>
                    <a:tc>
                      <a:txBody>
                        <a:bodyPr/>
                        <a:lstStyle/>
                        <a:p>
                          <a:pPr algn="ctr"/>
                          <a:r>
                            <a:rPr lang="en-US" dirty="0"/>
                            <a:t>5</a:t>
                          </a:r>
                        </a:p>
                      </a:txBody>
                      <a:tcPr/>
                    </a:tc>
                    <a:tc>
                      <a:txBody>
                        <a:bodyPr/>
                        <a:lstStyle/>
                        <a:p>
                          <a:pPr algn="ctr"/>
                          <a:r>
                            <a:rPr lang="en-US" dirty="0"/>
                            <a:t>5/50=.1</a:t>
                          </a:r>
                        </a:p>
                      </a:txBody>
                      <a:tcPr/>
                    </a:tc>
                    <a:extLst>
                      <a:ext uri="{0D108BD9-81ED-4DB2-BD59-A6C34878D82A}">
                        <a16:rowId xmlns:a16="http://schemas.microsoft.com/office/drawing/2014/main" val="1213970220"/>
                      </a:ext>
                    </a:extLst>
                  </a:tr>
                  <a:tr h="370840">
                    <a:tc>
                      <a:txBody>
                        <a:bodyPr/>
                        <a:lstStyle/>
                        <a:p>
                          <a:pPr algn="ctr"/>
                          <a:r>
                            <a:rPr lang="en-US" dirty="0"/>
                            <a:t>1 (Yes)</a:t>
                          </a:r>
                        </a:p>
                      </a:txBody>
                      <a:tcPr/>
                    </a:tc>
                    <a:tc>
                      <a:txBody>
                        <a:bodyPr/>
                        <a:lstStyle/>
                        <a:p>
                          <a:pPr algn="ctr"/>
                          <a:r>
                            <a:rPr lang="en-US" dirty="0"/>
                            <a:t>1 (Yes)</a:t>
                          </a:r>
                        </a:p>
                      </a:txBody>
                      <a:tcPr/>
                    </a:tc>
                    <a:tc>
                      <a:txBody>
                        <a:bodyPr/>
                        <a:lstStyle/>
                        <a:p>
                          <a:pPr algn="ctr"/>
                          <a:r>
                            <a:rPr lang="en-US" dirty="0"/>
                            <a:t>20</a:t>
                          </a:r>
                        </a:p>
                      </a:txBody>
                      <a:tcPr/>
                    </a:tc>
                    <a:tc>
                      <a:txBody>
                        <a:bodyPr/>
                        <a:lstStyle/>
                        <a:p>
                          <a:pPr algn="ctr"/>
                          <a:r>
                            <a:rPr lang="en-US" dirty="0"/>
                            <a:t>20/50=.4</a:t>
                          </a:r>
                        </a:p>
                      </a:txBody>
                      <a:tcPr/>
                    </a:tc>
                    <a:extLst>
                      <a:ext uri="{0D108BD9-81ED-4DB2-BD59-A6C34878D82A}">
                        <a16:rowId xmlns:a16="http://schemas.microsoft.com/office/drawing/2014/main" val="2503049224"/>
                      </a:ext>
                    </a:extLst>
                  </a:tr>
                </a:tbl>
              </a:graphicData>
            </a:graphic>
          </p:graphicFrame>
        </mc:Choice>
        <mc:Fallback xmlns="">
          <p:graphicFrame>
            <p:nvGraphicFramePr>
              <p:cNvPr id="5" name="Table 4">
                <a:extLst>
                  <a:ext uri="{FF2B5EF4-FFF2-40B4-BE49-F238E27FC236}">
                    <a16:creationId xmlns:a16="http://schemas.microsoft.com/office/drawing/2014/main" id="{7F9C1A84-5487-40AF-82F5-D4DF0BACEA17}"/>
                  </a:ext>
                </a:extLst>
              </p:cNvPr>
              <p:cNvGraphicFramePr>
                <a:graphicFrameLocks noGrp="1"/>
              </p:cNvGraphicFramePr>
              <p:nvPr>
                <p:extLst>
                  <p:ext uri="{D42A27DB-BD31-4B8C-83A1-F6EECF244321}">
                    <p14:modId xmlns:p14="http://schemas.microsoft.com/office/powerpoint/2010/main" val="2343376830"/>
                  </p:ext>
                </p:extLst>
              </p:nvPr>
            </p:nvGraphicFramePr>
            <p:xfrm>
              <a:off x="2667000" y="1513211"/>
              <a:ext cx="6536268" cy="2123440"/>
            </p:xfrm>
            <a:graphic>
              <a:graphicData uri="http://schemas.openxmlformats.org/drawingml/2006/table">
                <a:tbl>
                  <a:tblPr firstRow="1" bandRow="1">
                    <a:tableStyleId>{5C22544A-7EE6-4342-B048-85BDC9FD1C3A}</a:tableStyleId>
                  </a:tblPr>
                  <a:tblGrid>
                    <a:gridCol w="1634067">
                      <a:extLst>
                        <a:ext uri="{9D8B030D-6E8A-4147-A177-3AD203B41FA5}">
                          <a16:colId xmlns:a16="http://schemas.microsoft.com/office/drawing/2014/main" val="1626002752"/>
                        </a:ext>
                      </a:extLst>
                    </a:gridCol>
                    <a:gridCol w="1634067">
                      <a:extLst>
                        <a:ext uri="{9D8B030D-6E8A-4147-A177-3AD203B41FA5}">
                          <a16:colId xmlns:a16="http://schemas.microsoft.com/office/drawing/2014/main" val="2559378903"/>
                        </a:ext>
                      </a:extLst>
                    </a:gridCol>
                    <a:gridCol w="1634067">
                      <a:extLst>
                        <a:ext uri="{9D8B030D-6E8A-4147-A177-3AD203B41FA5}">
                          <a16:colId xmlns:a16="http://schemas.microsoft.com/office/drawing/2014/main" val="3771149025"/>
                        </a:ext>
                      </a:extLst>
                    </a:gridCol>
                    <a:gridCol w="1634067">
                      <a:extLst>
                        <a:ext uri="{9D8B030D-6E8A-4147-A177-3AD203B41FA5}">
                          <a16:colId xmlns:a16="http://schemas.microsoft.com/office/drawing/2014/main" val="853564398"/>
                        </a:ext>
                      </a:extLst>
                    </a:gridCol>
                  </a:tblGrid>
                  <a:tr h="640080">
                    <a:tc>
                      <a:txBody>
                        <a:bodyPr/>
                        <a:lstStyle/>
                        <a:p>
                          <a:endParaRPr lang="en-US"/>
                        </a:p>
                      </a:txBody>
                      <a:tcPr>
                        <a:blipFill>
                          <a:blip r:embed="rId3"/>
                          <a:stretch>
                            <a:fillRect l="-373" t="-4762" r="-301866" b="-246667"/>
                          </a:stretch>
                        </a:blipFill>
                      </a:tcPr>
                    </a:tc>
                    <a:tc>
                      <a:txBody>
                        <a:bodyPr/>
                        <a:lstStyle/>
                        <a:p>
                          <a:endParaRPr lang="en-US"/>
                        </a:p>
                      </a:txBody>
                      <a:tcPr>
                        <a:blipFill>
                          <a:blip r:embed="rId3"/>
                          <a:stretch>
                            <a:fillRect l="-100000" t="-4762" r="-200743" b="-246667"/>
                          </a:stretch>
                        </a:blipFill>
                      </a:tcPr>
                    </a:tc>
                    <a:tc>
                      <a:txBody>
                        <a:bodyPr/>
                        <a:lstStyle/>
                        <a:p>
                          <a:pPr algn="ctr"/>
                          <a:r>
                            <a:rPr lang="en-US" dirty="0"/>
                            <a:t>Count</a:t>
                          </a:r>
                        </a:p>
                      </a:txBody>
                      <a:tcPr/>
                    </a:tc>
                    <a:tc>
                      <a:txBody>
                        <a:bodyPr/>
                        <a:lstStyle/>
                        <a:p>
                          <a:endParaRPr lang="en-US"/>
                        </a:p>
                      </a:txBody>
                      <a:tcPr>
                        <a:blipFill>
                          <a:blip r:embed="rId3"/>
                          <a:stretch>
                            <a:fillRect l="-300746" t="-4762" r="-1493" b="-246667"/>
                          </a:stretch>
                        </a:blipFill>
                      </a:tcPr>
                    </a:tc>
                    <a:extLst>
                      <a:ext uri="{0D108BD9-81ED-4DB2-BD59-A6C34878D82A}">
                        <a16:rowId xmlns:a16="http://schemas.microsoft.com/office/drawing/2014/main" val="4222048824"/>
                      </a:ext>
                    </a:extLst>
                  </a:tr>
                  <a:tr h="370840">
                    <a:tc>
                      <a:txBody>
                        <a:bodyPr/>
                        <a:lstStyle/>
                        <a:p>
                          <a:pPr algn="ctr"/>
                          <a:r>
                            <a:rPr lang="en-US" dirty="0"/>
                            <a:t>0 (No)</a:t>
                          </a:r>
                        </a:p>
                      </a:txBody>
                      <a:tcPr/>
                    </a:tc>
                    <a:tc>
                      <a:txBody>
                        <a:bodyPr/>
                        <a:lstStyle/>
                        <a:p>
                          <a:pPr algn="ctr"/>
                          <a:r>
                            <a:rPr lang="en-US" dirty="0"/>
                            <a:t>0 (No)</a:t>
                          </a:r>
                        </a:p>
                      </a:txBody>
                      <a:tcPr/>
                    </a:tc>
                    <a:tc>
                      <a:txBody>
                        <a:bodyPr/>
                        <a:lstStyle/>
                        <a:p>
                          <a:pPr algn="ctr"/>
                          <a:r>
                            <a:rPr lang="en-US" dirty="0"/>
                            <a:t>10</a:t>
                          </a:r>
                        </a:p>
                      </a:txBody>
                      <a:tcPr/>
                    </a:tc>
                    <a:tc>
                      <a:txBody>
                        <a:bodyPr/>
                        <a:lstStyle/>
                        <a:p>
                          <a:pPr algn="ctr"/>
                          <a:r>
                            <a:rPr lang="en-US" dirty="0"/>
                            <a:t>10/50=.2</a:t>
                          </a:r>
                        </a:p>
                      </a:txBody>
                      <a:tcPr/>
                    </a:tc>
                    <a:extLst>
                      <a:ext uri="{0D108BD9-81ED-4DB2-BD59-A6C34878D82A}">
                        <a16:rowId xmlns:a16="http://schemas.microsoft.com/office/drawing/2014/main" val="2687732236"/>
                      </a:ext>
                    </a:extLst>
                  </a:tr>
                  <a:tr h="370840">
                    <a:tc>
                      <a:txBody>
                        <a:bodyPr/>
                        <a:lstStyle/>
                        <a:p>
                          <a:pPr algn="ctr"/>
                          <a:r>
                            <a:rPr lang="en-US" dirty="0"/>
                            <a:t>0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(Yes)</a:t>
                          </a:r>
                        </a:p>
                      </a:txBody>
                      <a:tcPr/>
                    </a:tc>
                    <a:tc>
                      <a:txBody>
                        <a:bodyPr/>
                        <a:lstStyle/>
                        <a:p>
                          <a:pPr algn="ctr"/>
                          <a:r>
                            <a:rPr lang="en-US" dirty="0"/>
                            <a:t>15</a:t>
                          </a:r>
                        </a:p>
                      </a:txBody>
                      <a:tcPr/>
                    </a:tc>
                    <a:tc>
                      <a:txBody>
                        <a:bodyPr/>
                        <a:lstStyle/>
                        <a:p>
                          <a:pPr algn="ctr"/>
                          <a:r>
                            <a:rPr lang="en-US" dirty="0"/>
                            <a:t>15/50=.3</a:t>
                          </a:r>
                        </a:p>
                      </a:txBody>
                      <a:tcPr/>
                    </a:tc>
                    <a:extLst>
                      <a:ext uri="{0D108BD9-81ED-4DB2-BD59-A6C34878D82A}">
                        <a16:rowId xmlns:a16="http://schemas.microsoft.com/office/drawing/2014/main" val="2699857246"/>
                      </a:ext>
                    </a:extLst>
                  </a:tr>
                  <a:tr h="370840">
                    <a:tc>
                      <a:txBody>
                        <a:bodyPr/>
                        <a:lstStyle/>
                        <a:p>
                          <a:pPr algn="ctr"/>
                          <a:r>
                            <a:rPr lang="en-US" dirty="0"/>
                            <a:t>1 (Yes)</a:t>
                          </a:r>
                        </a:p>
                      </a:txBody>
                      <a:tcPr/>
                    </a:tc>
                    <a:tc>
                      <a:txBody>
                        <a:bodyPr/>
                        <a:lstStyle/>
                        <a:p>
                          <a:pPr algn="ctr"/>
                          <a:r>
                            <a:rPr lang="en-US" dirty="0"/>
                            <a:t>0 (No)</a:t>
                          </a:r>
                        </a:p>
                      </a:txBody>
                      <a:tcPr/>
                    </a:tc>
                    <a:tc>
                      <a:txBody>
                        <a:bodyPr/>
                        <a:lstStyle/>
                        <a:p>
                          <a:pPr algn="ctr"/>
                          <a:r>
                            <a:rPr lang="en-US" dirty="0"/>
                            <a:t>5</a:t>
                          </a:r>
                        </a:p>
                      </a:txBody>
                      <a:tcPr/>
                    </a:tc>
                    <a:tc>
                      <a:txBody>
                        <a:bodyPr/>
                        <a:lstStyle/>
                        <a:p>
                          <a:pPr algn="ctr"/>
                          <a:r>
                            <a:rPr lang="en-US" dirty="0"/>
                            <a:t>5/50=.1</a:t>
                          </a:r>
                        </a:p>
                      </a:txBody>
                      <a:tcPr/>
                    </a:tc>
                    <a:extLst>
                      <a:ext uri="{0D108BD9-81ED-4DB2-BD59-A6C34878D82A}">
                        <a16:rowId xmlns:a16="http://schemas.microsoft.com/office/drawing/2014/main" val="1213970220"/>
                      </a:ext>
                    </a:extLst>
                  </a:tr>
                  <a:tr h="370840">
                    <a:tc>
                      <a:txBody>
                        <a:bodyPr/>
                        <a:lstStyle/>
                        <a:p>
                          <a:pPr algn="ctr"/>
                          <a:r>
                            <a:rPr lang="en-US" dirty="0"/>
                            <a:t>1 (Yes)</a:t>
                          </a:r>
                        </a:p>
                      </a:txBody>
                      <a:tcPr/>
                    </a:tc>
                    <a:tc>
                      <a:txBody>
                        <a:bodyPr/>
                        <a:lstStyle/>
                        <a:p>
                          <a:pPr algn="ctr"/>
                          <a:r>
                            <a:rPr lang="en-US" dirty="0"/>
                            <a:t>1 (Yes)</a:t>
                          </a:r>
                        </a:p>
                      </a:txBody>
                      <a:tcPr/>
                    </a:tc>
                    <a:tc>
                      <a:txBody>
                        <a:bodyPr/>
                        <a:lstStyle/>
                        <a:p>
                          <a:pPr algn="ctr"/>
                          <a:r>
                            <a:rPr lang="en-US" dirty="0"/>
                            <a:t>20</a:t>
                          </a:r>
                        </a:p>
                      </a:txBody>
                      <a:tcPr/>
                    </a:tc>
                    <a:tc>
                      <a:txBody>
                        <a:bodyPr/>
                        <a:lstStyle/>
                        <a:p>
                          <a:pPr algn="ctr"/>
                          <a:r>
                            <a:rPr lang="en-US" dirty="0"/>
                            <a:t>20/50=.4</a:t>
                          </a:r>
                        </a:p>
                      </a:txBody>
                      <a:tcPr/>
                    </a:tc>
                    <a:extLst>
                      <a:ext uri="{0D108BD9-81ED-4DB2-BD59-A6C34878D82A}">
                        <a16:rowId xmlns:a16="http://schemas.microsoft.com/office/drawing/2014/main" val="2503049224"/>
                      </a:ext>
                    </a:extLst>
                  </a:tr>
                </a:tbl>
              </a:graphicData>
            </a:graphic>
          </p:graphicFrame>
        </mc:Fallback>
      </mc:AlternateContent>
    </p:spTree>
    <p:extLst>
      <p:ext uri="{BB962C8B-B14F-4D97-AF65-F5344CB8AC3E}">
        <p14:creationId xmlns:p14="http://schemas.microsoft.com/office/powerpoint/2010/main" val="508397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A626C-6016-4AFE-A3A3-82B8BA196E1C}"/>
              </a:ext>
            </a:extLst>
          </p:cNvPr>
          <p:cNvSpPr>
            <a:spLocks noGrp="1"/>
          </p:cNvSpPr>
          <p:nvPr>
            <p:ph type="title"/>
          </p:nvPr>
        </p:nvSpPr>
        <p:spPr>
          <a:xfrm>
            <a:off x="838200" y="2766218"/>
            <a:ext cx="10515600" cy="1325563"/>
          </a:xfrm>
        </p:spPr>
        <p:txBody>
          <a:bodyPr/>
          <a:lstStyle/>
          <a:p>
            <a:r>
              <a:rPr lang="en-US" dirty="0">
                <a:solidFill>
                  <a:schemeClr val="bg1"/>
                </a:solidFill>
              </a:rPr>
              <a:t>Probability Practice</a:t>
            </a:r>
          </a:p>
        </p:txBody>
      </p:sp>
    </p:spTree>
    <p:extLst>
      <p:ext uri="{BB962C8B-B14F-4D97-AF65-F5344CB8AC3E}">
        <p14:creationId xmlns:p14="http://schemas.microsoft.com/office/powerpoint/2010/main" val="1550942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C3C16-C080-4786-A484-87020A037DC8}"/>
              </a:ext>
            </a:extLst>
          </p:cNvPr>
          <p:cNvSpPr>
            <a:spLocks noGrp="1"/>
          </p:cNvSpPr>
          <p:nvPr>
            <p:ph type="title"/>
          </p:nvPr>
        </p:nvSpPr>
        <p:spPr/>
        <p:txBody>
          <a:bodyPr/>
          <a:lstStyle/>
          <a:p>
            <a:r>
              <a:rPr lang="en-US" dirty="0"/>
              <a:t>The 2028 Election Cycle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1E4750-6B1E-4640-B24D-190A7311F9EB}"/>
                  </a:ext>
                </a:extLst>
              </p:cNvPr>
              <p:cNvSpPr>
                <a:spLocks noGrp="1"/>
              </p:cNvSpPr>
              <p:nvPr>
                <p:ph idx="1"/>
              </p:nvPr>
            </p:nvSpPr>
            <p:spPr/>
            <p:txBody>
              <a:bodyPr/>
              <a:lstStyle/>
              <a:p>
                <a:r>
                  <a:rPr lang="en-US" dirty="0"/>
                  <a:t>Let  </a:t>
                </a:r>
                <a14:m>
                  <m:oMath xmlns:m="http://schemas.openxmlformats.org/officeDocument/2006/math">
                    <m:r>
                      <a:rPr lang="en-US" b="0" i="1" smtClean="0">
                        <a:latin typeface="Cambria Math" panose="02040503050406030204" pitchFamily="18" charset="0"/>
                      </a:rPr>
                      <m:t>𝐻</m:t>
                    </m:r>
                  </m:oMath>
                </a14:m>
                <a:r>
                  <a:rPr lang="en-US" dirty="0"/>
                  <a:t> = D if the Democrats win the House (R if Republicans win)</a:t>
                </a:r>
              </a:p>
              <a:p>
                <a:r>
                  <a:rPr lang="en-US" dirty="0"/>
                  <a:t>Let  </a:t>
                </a:r>
                <a14:m>
                  <m:oMath xmlns:m="http://schemas.openxmlformats.org/officeDocument/2006/math">
                    <m:r>
                      <a:rPr lang="en-US" b="0" i="1" smtClean="0">
                        <a:latin typeface="Cambria Math" panose="02040503050406030204" pitchFamily="18" charset="0"/>
                      </a:rPr>
                      <m:t>𝑆</m:t>
                    </m:r>
                  </m:oMath>
                </a14:m>
                <a:r>
                  <a:rPr lang="en-US" dirty="0"/>
                  <a:t> = D if the Democrats win the Senate (R if Republicans win)</a:t>
                </a:r>
              </a:p>
              <a:p>
                <a:r>
                  <a:rPr lang="en-US" dirty="0"/>
                  <a:t>We know</a:t>
                </a:r>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𝐻𝑜𝑢𝑠𝑒</m:t>
                        </m:r>
                        <m:r>
                          <a:rPr lang="en-US" b="0" i="1" smtClean="0">
                            <a:latin typeface="Cambria Math" panose="02040503050406030204" pitchFamily="18" charset="0"/>
                          </a:rPr>
                          <m:t>=</m:t>
                        </m:r>
                        <m:r>
                          <a:rPr lang="en-US" b="0" i="1" smtClean="0">
                            <a:latin typeface="Cambria Math" panose="02040503050406030204" pitchFamily="18" charset="0"/>
                          </a:rPr>
                          <m:t>𝐷𝑒𝑚</m:t>
                        </m:r>
                        <m:r>
                          <a:rPr lang="en-US" b="0" i="1" smtClean="0">
                            <a:latin typeface="Cambria Math" panose="02040503050406030204" pitchFamily="18" charset="0"/>
                          </a:rPr>
                          <m:t>, </m:t>
                        </m:r>
                        <m:r>
                          <a:rPr lang="en-US" b="0" i="1" smtClean="0">
                            <a:latin typeface="Cambria Math" panose="02040503050406030204" pitchFamily="18" charset="0"/>
                          </a:rPr>
                          <m:t>𝑆𝑒𝑛𝑎𝑡𝑒</m:t>
                        </m:r>
                        <m:r>
                          <a:rPr lang="en-US" b="0" i="1" smtClean="0">
                            <a:latin typeface="Cambria Math" panose="02040503050406030204" pitchFamily="18" charset="0"/>
                          </a:rPr>
                          <m:t>=</m:t>
                        </m:r>
                        <m:r>
                          <a:rPr lang="en-US" b="0" i="1" smtClean="0">
                            <a:latin typeface="Cambria Math" panose="02040503050406030204" pitchFamily="18" charset="0"/>
                          </a:rPr>
                          <m:t>𝐷𝑒𝑚</m:t>
                        </m:r>
                      </m:e>
                    </m:d>
                    <m:r>
                      <a:rPr lang="en-US" b="0" i="1" smtClean="0">
                        <a:latin typeface="Cambria Math" panose="02040503050406030204" pitchFamily="18" charset="0"/>
                      </a:rPr>
                      <m:t>=.4</m:t>
                    </m:r>
                  </m:oMath>
                </a14:m>
                <a:endParaRPr lang="en-US" dirty="0"/>
              </a:p>
              <a:p>
                <a:pPr lvl="1"/>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r>
                          <a:rPr lang="en-US" b="0" i="1" smtClean="0">
                            <a:latin typeface="Cambria Math" panose="02040503050406030204" pitchFamily="18" charset="0"/>
                          </a:rPr>
                          <m:t>𝑜𝑢𝑠𝑒</m:t>
                        </m:r>
                        <m:r>
                          <a:rPr lang="en-US" i="1">
                            <a:latin typeface="Cambria Math" panose="02040503050406030204" pitchFamily="18" charset="0"/>
                          </a:rPr>
                          <m:t>=</m:t>
                        </m:r>
                        <m:r>
                          <a:rPr lang="en-US" b="0" i="1" smtClean="0">
                            <a:latin typeface="Cambria Math" panose="02040503050406030204" pitchFamily="18" charset="0"/>
                          </a:rPr>
                          <m:t>𝑅𝑒𝑝</m:t>
                        </m:r>
                        <m:r>
                          <a:rPr lang="en-US" i="1" smtClean="0">
                            <a:latin typeface="Cambria Math" panose="02040503050406030204" pitchFamily="18" charset="0"/>
                          </a:rPr>
                          <m:t>,</m:t>
                        </m:r>
                        <m:r>
                          <a:rPr lang="en-US" i="1">
                            <a:latin typeface="Cambria Math" panose="02040503050406030204" pitchFamily="18" charset="0"/>
                          </a:rPr>
                          <m:t> </m:t>
                        </m:r>
                        <m:r>
                          <a:rPr lang="en-US" i="1">
                            <a:latin typeface="Cambria Math" panose="02040503050406030204" pitchFamily="18" charset="0"/>
                          </a:rPr>
                          <m:t>𝑆𝑒𝑛𝑎𝑡𝑒</m:t>
                        </m:r>
                        <m:r>
                          <a:rPr lang="en-US" i="1">
                            <a:latin typeface="Cambria Math" panose="02040503050406030204" pitchFamily="18" charset="0"/>
                          </a:rPr>
                          <m:t>=</m:t>
                        </m:r>
                        <m:r>
                          <a:rPr lang="en-US" b="0" i="1" smtClean="0">
                            <a:latin typeface="Cambria Math" panose="02040503050406030204" pitchFamily="18" charset="0"/>
                          </a:rPr>
                          <m:t>𝐷𝑒𝑚</m:t>
                        </m:r>
                      </m:e>
                    </m:d>
                    <m:r>
                      <a:rPr lang="en-US" i="1">
                        <a:latin typeface="Cambria Math" panose="02040503050406030204" pitchFamily="18" charset="0"/>
                      </a:rPr>
                      <m:t>=</m:t>
                    </m:r>
                    <m:r>
                      <a:rPr lang="en-US" b="0" i="1" smtClean="0">
                        <a:latin typeface="Cambria Math" panose="02040503050406030204" pitchFamily="18" charset="0"/>
                      </a:rPr>
                      <m:t>.1</m:t>
                    </m:r>
                  </m:oMath>
                </a14:m>
                <a:endParaRPr lang="en-US" dirty="0"/>
              </a:p>
              <a:p>
                <a:pPr lvl="1"/>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r>
                          <a:rPr lang="en-US" b="0" i="1" smtClean="0">
                            <a:latin typeface="Cambria Math" panose="02040503050406030204" pitchFamily="18" charset="0"/>
                          </a:rPr>
                          <m:t>𝑜𝑢𝑠𝑒</m:t>
                        </m:r>
                        <m:r>
                          <a:rPr lang="en-US" i="1">
                            <a:latin typeface="Cambria Math" panose="02040503050406030204" pitchFamily="18" charset="0"/>
                          </a:rPr>
                          <m:t>=</m:t>
                        </m:r>
                        <m:r>
                          <a:rPr lang="en-US" b="0" i="1" smtClean="0">
                            <a:latin typeface="Cambria Math" panose="02040503050406030204" pitchFamily="18" charset="0"/>
                          </a:rPr>
                          <m:t>𝐷𝑒𝑚</m:t>
                        </m:r>
                        <m:r>
                          <a:rPr lang="en-US" i="1">
                            <a:latin typeface="Cambria Math" panose="02040503050406030204" pitchFamily="18" charset="0"/>
                          </a:rPr>
                          <m:t>, </m:t>
                        </m:r>
                        <m:r>
                          <a:rPr lang="en-US" i="1">
                            <a:latin typeface="Cambria Math" panose="02040503050406030204" pitchFamily="18" charset="0"/>
                          </a:rPr>
                          <m:t>𝑆𝑒𝑛𝑎𝑡𝑒</m:t>
                        </m:r>
                        <m:r>
                          <a:rPr lang="en-US" i="1">
                            <a:latin typeface="Cambria Math" panose="02040503050406030204" pitchFamily="18" charset="0"/>
                          </a:rPr>
                          <m:t>=</m:t>
                        </m:r>
                        <m:r>
                          <a:rPr lang="en-US" b="0" i="1" smtClean="0">
                            <a:latin typeface="Cambria Math" panose="02040503050406030204" pitchFamily="18" charset="0"/>
                          </a:rPr>
                          <m:t>𝑅𝑒𝑝</m:t>
                        </m:r>
                      </m:e>
                    </m:d>
                    <m:r>
                      <a:rPr lang="en-US" i="1">
                        <a:latin typeface="Cambria Math" panose="02040503050406030204" pitchFamily="18" charset="0"/>
                      </a:rPr>
                      <m:t>=</m:t>
                    </m:r>
                    <m:r>
                      <a:rPr lang="en-US" b="0" i="1" smtClean="0">
                        <a:latin typeface="Cambria Math" panose="02040503050406030204" pitchFamily="18" charset="0"/>
                      </a:rPr>
                      <m:t>.2 </m:t>
                    </m:r>
                  </m:oMath>
                </a14:m>
                <a:endParaRPr lang="en-US" dirty="0"/>
              </a:p>
              <a:p>
                <a:pPr lvl="1"/>
                <a:endParaRPr lang="en-US" dirty="0"/>
              </a:p>
              <a:p>
                <a:pPr marL="0" indent="0">
                  <a:buNone/>
                </a:pPr>
                <a:endParaRPr lang="en-US" dirty="0"/>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721E4750-6B1E-4640-B24D-190A7311F9EB}"/>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987300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C3C16-C080-4786-A484-87020A037DC8}"/>
              </a:ext>
            </a:extLst>
          </p:cNvPr>
          <p:cNvSpPr>
            <a:spLocks noGrp="1"/>
          </p:cNvSpPr>
          <p:nvPr>
            <p:ph type="title"/>
          </p:nvPr>
        </p:nvSpPr>
        <p:spPr/>
        <p:txBody>
          <a:bodyPr/>
          <a:lstStyle/>
          <a:p>
            <a:r>
              <a:rPr lang="en-US" dirty="0"/>
              <a:t>The 2028 Election Cycle</a:t>
            </a:r>
          </a:p>
        </p:txBody>
      </p:sp>
      <p:sp>
        <p:nvSpPr>
          <p:cNvPr id="3" name="Content Placeholder 2">
            <a:extLst>
              <a:ext uri="{FF2B5EF4-FFF2-40B4-BE49-F238E27FC236}">
                <a16:creationId xmlns:a16="http://schemas.microsoft.com/office/drawing/2014/main" id="{721E4750-6B1E-4640-B24D-190A7311F9EB}"/>
              </a:ext>
            </a:extLst>
          </p:cNvPr>
          <p:cNvSpPr>
            <a:spLocks noGrp="1"/>
          </p:cNvSpPr>
          <p:nvPr>
            <p:ph idx="1"/>
          </p:nvPr>
        </p:nvSpPr>
        <p:spPr/>
        <p:txBody>
          <a:bodyPr/>
          <a:lstStyle/>
          <a:p>
            <a:r>
              <a:rPr lang="en-US" dirty="0"/>
              <a:t>What is the probability that the Republicans win both the House and the Senate?</a:t>
            </a:r>
          </a:p>
          <a:p>
            <a:endParaRPr lang="en-US" dirty="0"/>
          </a:p>
          <a:p>
            <a:endParaRPr lang="en-US" dirty="0"/>
          </a:p>
          <a:p>
            <a:pPr marL="0" indent="0">
              <a:buNone/>
            </a:pPr>
            <a:endParaRPr lang="en-US" dirty="0"/>
          </a:p>
          <a:p>
            <a:endParaRPr lang="en-US" dirty="0"/>
          </a:p>
          <a:p>
            <a:pPr lvl="1"/>
            <a:endParaRPr lang="en-US" dirty="0"/>
          </a:p>
        </p:txBody>
      </p:sp>
    </p:spTree>
    <p:extLst>
      <p:ext uri="{BB962C8B-B14F-4D97-AF65-F5344CB8AC3E}">
        <p14:creationId xmlns:p14="http://schemas.microsoft.com/office/powerpoint/2010/main" val="1087865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C3C16-C080-4786-A484-87020A037DC8}"/>
              </a:ext>
            </a:extLst>
          </p:cNvPr>
          <p:cNvSpPr>
            <a:spLocks noGrp="1"/>
          </p:cNvSpPr>
          <p:nvPr>
            <p:ph type="title"/>
          </p:nvPr>
        </p:nvSpPr>
        <p:spPr/>
        <p:txBody>
          <a:bodyPr/>
          <a:lstStyle/>
          <a:p>
            <a:r>
              <a:rPr lang="en-US" dirty="0"/>
              <a:t>The 2028 Election Cycle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1E4750-6B1E-4640-B24D-190A7311F9EB}"/>
                  </a:ext>
                </a:extLst>
              </p:cNvPr>
              <p:cNvSpPr>
                <a:spLocks noGrp="1"/>
              </p:cNvSpPr>
              <p:nvPr>
                <p:ph idx="1"/>
              </p:nvPr>
            </p:nvSpPr>
            <p:spPr/>
            <p:txBody>
              <a:bodyPr/>
              <a:lstStyle/>
              <a:p>
                <a:r>
                  <a:rPr lang="en-US" dirty="0"/>
                  <a:t>What is the probability that the Republicans win both the House and the Senate? </a:t>
                </a:r>
              </a:p>
              <a:p>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𝐻𝑜𝑢𝑠𝑒</m:t>
                    </m:r>
                    <m:r>
                      <a:rPr lang="en-US" i="1" dirty="0">
                        <a:latin typeface="Cambria Math" panose="02040503050406030204" pitchFamily="18" charset="0"/>
                      </a:rPr>
                      <m:t>=</m:t>
                    </m:r>
                    <m:r>
                      <a:rPr lang="en-US" i="1" dirty="0">
                        <a:latin typeface="Cambria Math" panose="02040503050406030204" pitchFamily="18" charset="0"/>
                      </a:rPr>
                      <m:t>𝑅𝑒𝑝</m:t>
                    </m:r>
                    <m:r>
                      <a:rPr lang="en-US" i="1" dirty="0">
                        <a:latin typeface="Cambria Math" panose="02040503050406030204" pitchFamily="18" charset="0"/>
                      </a:rPr>
                      <m:t>, </m:t>
                    </m:r>
                    <m:r>
                      <a:rPr lang="en-US" i="1" dirty="0">
                        <a:latin typeface="Cambria Math" panose="02040503050406030204" pitchFamily="18" charset="0"/>
                      </a:rPr>
                      <m:t>𝑆𝑒𝑛𝑎𝑡𝑒</m:t>
                    </m:r>
                    <m:r>
                      <a:rPr lang="en-US" i="1" dirty="0">
                        <a:latin typeface="Cambria Math" panose="02040503050406030204" pitchFamily="18" charset="0"/>
                      </a:rPr>
                      <m:t>=</m:t>
                    </m:r>
                    <m:r>
                      <a:rPr lang="en-US" i="1" dirty="0">
                        <a:latin typeface="Cambria Math" panose="02040503050406030204" pitchFamily="18" charset="0"/>
                      </a:rPr>
                      <m:t>𝑅𝑒𝑝</m:t>
                    </m:r>
                    <m:r>
                      <a:rPr lang="en-US" i="1" dirty="0">
                        <a:latin typeface="Cambria Math" panose="02040503050406030204" pitchFamily="18" charset="0"/>
                      </a:rPr>
                      <m:t>)</m:t>
                    </m:r>
                  </m:oMath>
                </a14:m>
                <a:endParaRPr lang="en-US" dirty="0"/>
              </a:p>
              <a:p>
                <a:pPr marL="0" indent="0">
                  <a:buNone/>
                </a:pPr>
                <a:endParaRPr lang="en-US" dirty="0"/>
              </a:p>
              <a:p>
                <a:endParaRPr lang="en-US" dirty="0"/>
              </a:p>
              <a:p>
                <a:endParaRPr lang="en-US" dirty="0"/>
              </a:p>
              <a:p>
                <a:pPr marL="0" indent="0">
                  <a:buNone/>
                </a:pPr>
                <a:endParaRPr lang="en-US" dirty="0"/>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721E4750-6B1E-4640-B24D-190A7311F9EB}"/>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DA8E4F43-DE1F-4019-BF04-7827FC577371}"/>
                  </a:ext>
                </a:extLst>
              </p:cNvPr>
              <p:cNvGraphicFramePr>
                <a:graphicFrameLocks noGrp="1"/>
              </p:cNvGraphicFramePr>
              <p:nvPr>
                <p:extLst>
                  <p:ext uri="{D42A27DB-BD31-4B8C-83A1-F6EECF244321}">
                    <p14:modId xmlns:p14="http://schemas.microsoft.com/office/powerpoint/2010/main" val="460235833"/>
                  </p:ext>
                </p:extLst>
              </p:nvPr>
            </p:nvGraphicFramePr>
            <p:xfrm>
              <a:off x="3310467" y="3806329"/>
              <a:ext cx="5571066" cy="1854200"/>
            </p:xfrm>
            <a:graphic>
              <a:graphicData uri="http://schemas.openxmlformats.org/drawingml/2006/table">
                <a:tbl>
                  <a:tblPr firstRow="1" bandRow="1">
                    <a:tableStyleId>{5C22544A-7EE6-4342-B048-85BDC9FD1C3A}</a:tableStyleId>
                  </a:tblPr>
                  <a:tblGrid>
                    <a:gridCol w="1857022">
                      <a:extLst>
                        <a:ext uri="{9D8B030D-6E8A-4147-A177-3AD203B41FA5}">
                          <a16:colId xmlns:a16="http://schemas.microsoft.com/office/drawing/2014/main" val="1336012923"/>
                        </a:ext>
                      </a:extLst>
                    </a:gridCol>
                    <a:gridCol w="1857022">
                      <a:extLst>
                        <a:ext uri="{9D8B030D-6E8A-4147-A177-3AD203B41FA5}">
                          <a16:colId xmlns:a16="http://schemas.microsoft.com/office/drawing/2014/main" val="2005417038"/>
                        </a:ext>
                      </a:extLst>
                    </a:gridCol>
                    <a:gridCol w="1857022">
                      <a:extLst>
                        <a:ext uri="{9D8B030D-6E8A-4147-A177-3AD203B41FA5}">
                          <a16:colId xmlns:a16="http://schemas.microsoft.com/office/drawing/2014/main" val="309736037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𝐻</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17422399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r>
                            <a:rPr lang="en-US" dirty="0"/>
                            <a:t>?</a:t>
                          </a:r>
                        </a:p>
                      </a:txBody>
                      <a:tcPr/>
                    </a:tc>
                    <a:extLst>
                      <a:ext uri="{0D108BD9-81ED-4DB2-BD59-A6C34878D82A}">
                        <a16:rowId xmlns:a16="http://schemas.microsoft.com/office/drawing/2014/main" val="363299008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oMath>
                            </m:oMathPara>
                          </a14:m>
                          <a:endParaRPr lang="en-US" dirty="0"/>
                        </a:p>
                      </a:txBody>
                      <a:tcPr/>
                    </a:tc>
                    <a:tc>
                      <a:txBody>
                        <a:bodyPr/>
                        <a:lstStyle/>
                        <a:p>
                          <a:r>
                            <a:rPr lang="en-US" dirty="0"/>
                            <a:t>0.1</a:t>
                          </a:r>
                        </a:p>
                      </a:txBody>
                      <a:tcPr/>
                    </a:tc>
                    <a:extLst>
                      <a:ext uri="{0D108BD9-81ED-4DB2-BD59-A6C34878D82A}">
                        <a16:rowId xmlns:a16="http://schemas.microsoft.com/office/drawing/2014/main" val="3767700092"/>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r>
                            <a:rPr lang="en-US" dirty="0"/>
                            <a:t>0.2</a:t>
                          </a:r>
                        </a:p>
                      </a:txBody>
                      <a:tcPr/>
                    </a:tc>
                    <a:extLst>
                      <a:ext uri="{0D108BD9-81ED-4DB2-BD59-A6C34878D82A}">
                        <a16:rowId xmlns:a16="http://schemas.microsoft.com/office/drawing/2014/main" val="2706289287"/>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𝐷</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a:txBody>
                      <a:tcPr/>
                    </a:tc>
                    <a:tc>
                      <a:txBody>
                        <a:bodyPr/>
                        <a:lstStyle/>
                        <a:p>
                          <a:r>
                            <a:rPr lang="en-US" dirty="0"/>
                            <a:t>0.4</a:t>
                          </a:r>
                        </a:p>
                      </a:txBody>
                      <a:tcPr/>
                    </a:tc>
                    <a:extLst>
                      <a:ext uri="{0D108BD9-81ED-4DB2-BD59-A6C34878D82A}">
                        <a16:rowId xmlns:a16="http://schemas.microsoft.com/office/drawing/2014/main" val="835205081"/>
                      </a:ext>
                    </a:extLst>
                  </a:tr>
                </a:tbl>
              </a:graphicData>
            </a:graphic>
          </p:graphicFrame>
        </mc:Choice>
        <mc:Fallback xmlns="">
          <p:graphicFrame>
            <p:nvGraphicFramePr>
              <p:cNvPr id="5" name="Table 5">
                <a:extLst>
                  <a:ext uri="{FF2B5EF4-FFF2-40B4-BE49-F238E27FC236}">
                    <a16:creationId xmlns:a16="http://schemas.microsoft.com/office/drawing/2014/main" id="{DA8E4F43-DE1F-4019-BF04-7827FC577371}"/>
                  </a:ext>
                </a:extLst>
              </p:cNvPr>
              <p:cNvGraphicFramePr>
                <a:graphicFrameLocks noGrp="1"/>
              </p:cNvGraphicFramePr>
              <p:nvPr>
                <p:extLst>
                  <p:ext uri="{D42A27DB-BD31-4B8C-83A1-F6EECF244321}">
                    <p14:modId xmlns:p14="http://schemas.microsoft.com/office/powerpoint/2010/main" val="460235833"/>
                  </p:ext>
                </p:extLst>
              </p:nvPr>
            </p:nvGraphicFramePr>
            <p:xfrm>
              <a:off x="3310467" y="3806329"/>
              <a:ext cx="5571066" cy="1854200"/>
            </p:xfrm>
            <a:graphic>
              <a:graphicData uri="http://schemas.openxmlformats.org/drawingml/2006/table">
                <a:tbl>
                  <a:tblPr firstRow="1" bandRow="1">
                    <a:tableStyleId>{5C22544A-7EE6-4342-B048-85BDC9FD1C3A}</a:tableStyleId>
                  </a:tblPr>
                  <a:tblGrid>
                    <a:gridCol w="1857022">
                      <a:extLst>
                        <a:ext uri="{9D8B030D-6E8A-4147-A177-3AD203B41FA5}">
                          <a16:colId xmlns:a16="http://schemas.microsoft.com/office/drawing/2014/main" val="1336012923"/>
                        </a:ext>
                      </a:extLst>
                    </a:gridCol>
                    <a:gridCol w="1857022">
                      <a:extLst>
                        <a:ext uri="{9D8B030D-6E8A-4147-A177-3AD203B41FA5}">
                          <a16:colId xmlns:a16="http://schemas.microsoft.com/office/drawing/2014/main" val="2005417038"/>
                        </a:ext>
                      </a:extLst>
                    </a:gridCol>
                    <a:gridCol w="1857022">
                      <a:extLst>
                        <a:ext uri="{9D8B030D-6E8A-4147-A177-3AD203B41FA5}">
                          <a16:colId xmlns:a16="http://schemas.microsoft.com/office/drawing/2014/main" val="3097360371"/>
                        </a:ext>
                      </a:extLst>
                    </a:gridCol>
                  </a:tblGrid>
                  <a:tr h="370840">
                    <a:tc>
                      <a:txBody>
                        <a:bodyPr/>
                        <a:lstStyle/>
                        <a:p>
                          <a:endParaRPr lang="en-US"/>
                        </a:p>
                      </a:txBody>
                      <a:tcPr>
                        <a:blipFill>
                          <a:blip r:embed="rId3"/>
                          <a:stretch>
                            <a:fillRect l="-328" t="-1639" r="-201311" b="-424590"/>
                          </a:stretch>
                        </a:blipFill>
                      </a:tcPr>
                    </a:tc>
                    <a:tc>
                      <a:txBody>
                        <a:bodyPr/>
                        <a:lstStyle/>
                        <a:p>
                          <a:endParaRPr lang="en-US"/>
                        </a:p>
                      </a:txBody>
                      <a:tcPr>
                        <a:blipFill>
                          <a:blip r:embed="rId3"/>
                          <a:stretch>
                            <a:fillRect l="-100658" t="-1639" r="-101974" b="-424590"/>
                          </a:stretch>
                        </a:blipFill>
                      </a:tcPr>
                    </a:tc>
                    <a:tc>
                      <a:txBody>
                        <a:bodyPr/>
                        <a:lstStyle/>
                        <a:p>
                          <a:endParaRPr lang="en-US"/>
                        </a:p>
                      </a:txBody>
                      <a:tcPr>
                        <a:blipFill>
                          <a:blip r:embed="rId3"/>
                          <a:stretch>
                            <a:fillRect l="-200000" t="-1639" r="-1639" b="-424590"/>
                          </a:stretch>
                        </a:blipFill>
                      </a:tcPr>
                    </a:tc>
                    <a:extLst>
                      <a:ext uri="{0D108BD9-81ED-4DB2-BD59-A6C34878D82A}">
                        <a16:rowId xmlns:a16="http://schemas.microsoft.com/office/drawing/2014/main" val="3174223995"/>
                      </a:ext>
                    </a:extLst>
                  </a:tr>
                  <a:tr h="370840">
                    <a:tc>
                      <a:txBody>
                        <a:bodyPr/>
                        <a:lstStyle/>
                        <a:p>
                          <a:endParaRPr lang="en-US"/>
                        </a:p>
                      </a:txBody>
                      <a:tcPr>
                        <a:blipFill>
                          <a:blip r:embed="rId3"/>
                          <a:stretch>
                            <a:fillRect l="-328" t="-101639" r="-201311" b="-324590"/>
                          </a:stretch>
                        </a:blipFill>
                      </a:tcPr>
                    </a:tc>
                    <a:tc>
                      <a:txBody>
                        <a:bodyPr/>
                        <a:lstStyle/>
                        <a:p>
                          <a:endParaRPr lang="en-US"/>
                        </a:p>
                      </a:txBody>
                      <a:tcPr>
                        <a:blipFill>
                          <a:blip r:embed="rId3"/>
                          <a:stretch>
                            <a:fillRect l="-100658" t="-101639" r="-101974" b="-324590"/>
                          </a:stretch>
                        </a:blipFill>
                      </a:tcPr>
                    </a:tc>
                    <a:tc>
                      <a:txBody>
                        <a:bodyPr/>
                        <a:lstStyle/>
                        <a:p>
                          <a:r>
                            <a:rPr lang="en-US" dirty="0"/>
                            <a:t>?</a:t>
                          </a:r>
                        </a:p>
                      </a:txBody>
                      <a:tcPr/>
                    </a:tc>
                    <a:extLst>
                      <a:ext uri="{0D108BD9-81ED-4DB2-BD59-A6C34878D82A}">
                        <a16:rowId xmlns:a16="http://schemas.microsoft.com/office/drawing/2014/main" val="3632990085"/>
                      </a:ext>
                    </a:extLst>
                  </a:tr>
                  <a:tr h="370840">
                    <a:tc>
                      <a:txBody>
                        <a:bodyPr/>
                        <a:lstStyle/>
                        <a:p>
                          <a:endParaRPr lang="en-US"/>
                        </a:p>
                      </a:txBody>
                      <a:tcPr>
                        <a:blipFill>
                          <a:blip r:embed="rId3"/>
                          <a:stretch>
                            <a:fillRect l="-328" t="-201639" r="-201311" b="-224590"/>
                          </a:stretch>
                        </a:blipFill>
                      </a:tcPr>
                    </a:tc>
                    <a:tc>
                      <a:txBody>
                        <a:bodyPr/>
                        <a:lstStyle/>
                        <a:p>
                          <a:endParaRPr lang="en-US"/>
                        </a:p>
                      </a:txBody>
                      <a:tcPr>
                        <a:blipFill>
                          <a:blip r:embed="rId3"/>
                          <a:stretch>
                            <a:fillRect l="-100658" t="-201639" r="-101974" b="-224590"/>
                          </a:stretch>
                        </a:blipFill>
                      </a:tcPr>
                    </a:tc>
                    <a:tc>
                      <a:txBody>
                        <a:bodyPr/>
                        <a:lstStyle/>
                        <a:p>
                          <a:r>
                            <a:rPr lang="en-US" dirty="0"/>
                            <a:t>0.1</a:t>
                          </a:r>
                        </a:p>
                      </a:txBody>
                      <a:tcPr/>
                    </a:tc>
                    <a:extLst>
                      <a:ext uri="{0D108BD9-81ED-4DB2-BD59-A6C34878D82A}">
                        <a16:rowId xmlns:a16="http://schemas.microsoft.com/office/drawing/2014/main" val="3767700092"/>
                      </a:ext>
                    </a:extLst>
                  </a:tr>
                  <a:tr h="370840">
                    <a:tc>
                      <a:txBody>
                        <a:bodyPr/>
                        <a:lstStyle/>
                        <a:p>
                          <a:endParaRPr lang="en-US"/>
                        </a:p>
                      </a:txBody>
                      <a:tcPr>
                        <a:blipFill>
                          <a:blip r:embed="rId3"/>
                          <a:stretch>
                            <a:fillRect l="-328" t="-301639" r="-201311" b="-124590"/>
                          </a:stretch>
                        </a:blipFill>
                      </a:tcPr>
                    </a:tc>
                    <a:tc>
                      <a:txBody>
                        <a:bodyPr/>
                        <a:lstStyle/>
                        <a:p>
                          <a:endParaRPr lang="en-US"/>
                        </a:p>
                      </a:txBody>
                      <a:tcPr>
                        <a:blipFill>
                          <a:blip r:embed="rId3"/>
                          <a:stretch>
                            <a:fillRect l="-100658" t="-301639" r="-101974" b="-124590"/>
                          </a:stretch>
                        </a:blipFill>
                      </a:tcPr>
                    </a:tc>
                    <a:tc>
                      <a:txBody>
                        <a:bodyPr/>
                        <a:lstStyle/>
                        <a:p>
                          <a:r>
                            <a:rPr lang="en-US" dirty="0"/>
                            <a:t>0.2</a:t>
                          </a:r>
                        </a:p>
                      </a:txBody>
                      <a:tcPr/>
                    </a:tc>
                    <a:extLst>
                      <a:ext uri="{0D108BD9-81ED-4DB2-BD59-A6C34878D82A}">
                        <a16:rowId xmlns:a16="http://schemas.microsoft.com/office/drawing/2014/main" val="2706289287"/>
                      </a:ext>
                    </a:extLst>
                  </a:tr>
                  <a:tr h="370840">
                    <a:tc>
                      <a:txBody>
                        <a:bodyPr/>
                        <a:lstStyle/>
                        <a:p>
                          <a:endParaRPr lang="en-US"/>
                        </a:p>
                      </a:txBody>
                      <a:tcPr>
                        <a:blipFill>
                          <a:blip r:embed="rId3"/>
                          <a:stretch>
                            <a:fillRect l="-328" t="-401639" r="-201311" b="-24590"/>
                          </a:stretch>
                        </a:blipFill>
                      </a:tcPr>
                    </a:tc>
                    <a:tc>
                      <a:txBody>
                        <a:bodyPr/>
                        <a:lstStyle/>
                        <a:p>
                          <a:endParaRPr lang="en-US"/>
                        </a:p>
                      </a:txBody>
                      <a:tcPr>
                        <a:blipFill>
                          <a:blip r:embed="rId3"/>
                          <a:stretch>
                            <a:fillRect l="-100658" t="-401639" r="-101974" b="-24590"/>
                          </a:stretch>
                        </a:blipFill>
                      </a:tcPr>
                    </a:tc>
                    <a:tc>
                      <a:txBody>
                        <a:bodyPr/>
                        <a:lstStyle/>
                        <a:p>
                          <a:r>
                            <a:rPr lang="en-US" dirty="0"/>
                            <a:t>0.4</a:t>
                          </a:r>
                        </a:p>
                      </a:txBody>
                      <a:tcPr/>
                    </a:tc>
                    <a:extLst>
                      <a:ext uri="{0D108BD9-81ED-4DB2-BD59-A6C34878D82A}">
                        <a16:rowId xmlns:a16="http://schemas.microsoft.com/office/drawing/2014/main" val="835205081"/>
                      </a:ext>
                    </a:extLst>
                  </a:tr>
                </a:tbl>
              </a:graphicData>
            </a:graphic>
          </p:graphicFrame>
        </mc:Fallback>
      </mc:AlternateContent>
    </p:spTree>
    <p:extLst>
      <p:ext uri="{BB962C8B-B14F-4D97-AF65-F5344CB8AC3E}">
        <p14:creationId xmlns:p14="http://schemas.microsoft.com/office/powerpoint/2010/main" val="1952446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C3C16-C080-4786-A484-87020A037DC8}"/>
              </a:ext>
            </a:extLst>
          </p:cNvPr>
          <p:cNvSpPr>
            <a:spLocks noGrp="1"/>
          </p:cNvSpPr>
          <p:nvPr>
            <p:ph type="title"/>
          </p:nvPr>
        </p:nvSpPr>
        <p:spPr/>
        <p:txBody>
          <a:bodyPr/>
          <a:lstStyle/>
          <a:p>
            <a:r>
              <a:rPr lang="en-US" dirty="0"/>
              <a:t>The 2028 Election Cycle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1E4750-6B1E-4640-B24D-190A7311F9EB}"/>
                  </a:ext>
                </a:extLst>
              </p:cNvPr>
              <p:cNvSpPr>
                <a:spLocks noGrp="1"/>
              </p:cNvSpPr>
              <p:nvPr>
                <p:ph idx="1"/>
              </p:nvPr>
            </p:nvSpPr>
            <p:spPr/>
            <p:txBody>
              <a:bodyPr/>
              <a:lstStyle/>
              <a:p>
                <a:r>
                  <a:rPr lang="en-US" dirty="0"/>
                  <a:t>What is the probability that the Republicans win both the House and the Senate? </a:t>
                </a:r>
              </a:p>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𝐻𝑜𝑢𝑠𝑒</m:t>
                    </m:r>
                    <m:r>
                      <a:rPr lang="en-US" i="1" dirty="0" smtClean="0">
                        <a:latin typeface="Cambria Math" panose="02040503050406030204" pitchFamily="18" charset="0"/>
                      </a:rPr>
                      <m:t>=</m:t>
                    </m:r>
                    <m:r>
                      <a:rPr lang="en-US" i="1" dirty="0" smtClean="0">
                        <a:latin typeface="Cambria Math" panose="02040503050406030204" pitchFamily="18" charset="0"/>
                      </a:rPr>
                      <m:t>𝑅𝑒𝑝</m:t>
                    </m:r>
                    <m:r>
                      <a:rPr lang="en-US" i="1" dirty="0" smtClean="0">
                        <a:latin typeface="Cambria Math" panose="02040503050406030204" pitchFamily="18" charset="0"/>
                      </a:rPr>
                      <m:t>, </m:t>
                    </m:r>
                    <m:r>
                      <a:rPr lang="en-US" i="1" dirty="0" smtClean="0">
                        <a:latin typeface="Cambria Math" panose="02040503050406030204" pitchFamily="18" charset="0"/>
                      </a:rPr>
                      <m:t>𝑆𝑒𝑛𝑎𝑡𝑒</m:t>
                    </m:r>
                    <m:r>
                      <a:rPr lang="en-US" i="1" dirty="0" smtClean="0">
                        <a:latin typeface="Cambria Math" panose="02040503050406030204" pitchFamily="18" charset="0"/>
                      </a:rPr>
                      <m:t>=</m:t>
                    </m:r>
                    <m:r>
                      <a:rPr lang="en-US" i="1" dirty="0" smtClean="0">
                        <a:latin typeface="Cambria Math" panose="02040503050406030204" pitchFamily="18" charset="0"/>
                      </a:rPr>
                      <m:t>𝑅𝑒𝑝</m:t>
                    </m:r>
                    <m:r>
                      <a:rPr lang="en-US" i="1" dirty="0" smtClean="0">
                        <a:latin typeface="Cambria Math" panose="02040503050406030204" pitchFamily="18" charset="0"/>
                      </a:rPr>
                      <m:t>)</m:t>
                    </m:r>
                  </m:oMath>
                </a14:m>
                <a:endParaRPr lang="en-US" dirty="0"/>
              </a:p>
              <a:p>
                <a:r>
                  <a:rPr lang="en-US" dirty="0"/>
                  <a:t>What rule can we use?</a:t>
                </a:r>
              </a:p>
              <a:p>
                <a:pPr marL="0" indent="0">
                  <a:buNone/>
                </a:pPr>
                <a:endParaRPr lang="en-US" dirty="0"/>
              </a:p>
              <a:p>
                <a:endParaRPr lang="en-US" dirty="0"/>
              </a:p>
              <a:p>
                <a:endParaRPr lang="en-US" dirty="0"/>
              </a:p>
              <a:p>
                <a:pPr marL="0" indent="0">
                  <a:buNone/>
                </a:pPr>
                <a:endParaRPr lang="en-US" dirty="0"/>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721E4750-6B1E-4640-B24D-190A7311F9EB}"/>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9EFFAC5D-9C86-B469-B9EA-99DCC2C5B17F}"/>
                  </a:ext>
                </a:extLst>
              </p:cNvPr>
              <p:cNvGraphicFramePr>
                <a:graphicFrameLocks noGrp="1"/>
              </p:cNvGraphicFramePr>
              <p:nvPr>
                <p:extLst>
                  <p:ext uri="{D42A27DB-BD31-4B8C-83A1-F6EECF244321}">
                    <p14:modId xmlns:p14="http://schemas.microsoft.com/office/powerpoint/2010/main" val="2517800332"/>
                  </p:ext>
                </p:extLst>
              </p:nvPr>
            </p:nvGraphicFramePr>
            <p:xfrm>
              <a:off x="6226195" y="4322763"/>
              <a:ext cx="5571066" cy="1854200"/>
            </p:xfrm>
            <a:graphic>
              <a:graphicData uri="http://schemas.openxmlformats.org/drawingml/2006/table">
                <a:tbl>
                  <a:tblPr firstRow="1" bandRow="1">
                    <a:tableStyleId>{5C22544A-7EE6-4342-B048-85BDC9FD1C3A}</a:tableStyleId>
                  </a:tblPr>
                  <a:tblGrid>
                    <a:gridCol w="1857022">
                      <a:extLst>
                        <a:ext uri="{9D8B030D-6E8A-4147-A177-3AD203B41FA5}">
                          <a16:colId xmlns:a16="http://schemas.microsoft.com/office/drawing/2014/main" val="1336012923"/>
                        </a:ext>
                      </a:extLst>
                    </a:gridCol>
                    <a:gridCol w="1857022">
                      <a:extLst>
                        <a:ext uri="{9D8B030D-6E8A-4147-A177-3AD203B41FA5}">
                          <a16:colId xmlns:a16="http://schemas.microsoft.com/office/drawing/2014/main" val="2005417038"/>
                        </a:ext>
                      </a:extLst>
                    </a:gridCol>
                    <a:gridCol w="1857022">
                      <a:extLst>
                        <a:ext uri="{9D8B030D-6E8A-4147-A177-3AD203B41FA5}">
                          <a16:colId xmlns:a16="http://schemas.microsoft.com/office/drawing/2014/main" val="309736037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𝐻</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17422399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r>
                            <a:rPr lang="en-US" dirty="0"/>
                            <a:t>?</a:t>
                          </a:r>
                        </a:p>
                      </a:txBody>
                      <a:tcPr/>
                    </a:tc>
                    <a:extLst>
                      <a:ext uri="{0D108BD9-81ED-4DB2-BD59-A6C34878D82A}">
                        <a16:rowId xmlns:a16="http://schemas.microsoft.com/office/drawing/2014/main" val="363299008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oMath>
                            </m:oMathPara>
                          </a14:m>
                          <a:endParaRPr lang="en-US" dirty="0"/>
                        </a:p>
                      </a:txBody>
                      <a:tcPr/>
                    </a:tc>
                    <a:tc>
                      <a:txBody>
                        <a:bodyPr/>
                        <a:lstStyle/>
                        <a:p>
                          <a:r>
                            <a:rPr lang="en-US" dirty="0"/>
                            <a:t>0.1</a:t>
                          </a:r>
                        </a:p>
                      </a:txBody>
                      <a:tcPr/>
                    </a:tc>
                    <a:extLst>
                      <a:ext uri="{0D108BD9-81ED-4DB2-BD59-A6C34878D82A}">
                        <a16:rowId xmlns:a16="http://schemas.microsoft.com/office/drawing/2014/main" val="3767700092"/>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r>
                            <a:rPr lang="en-US" dirty="0"/>
                            <a:t>0.2</a:t>
                          </a:r>
                        </a:p>
                      </a:txBody>
                      <a:tcPr/>
                    </a:tc>
                    <a:extLst>
                      <a:ext uri="{0D108BD9-81ED-4DB2-BD59-A6C34878D82A}">
                        <a16:rowId xmlns:a16="http://schemas.microsoft.com/office/drawing/2014/main" val="2706289287"/>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𝐷</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a:txBody>
                      <a:tcPr/>
                    </a:tc>
                    <a:tc>
                      <a:txBody>
                        <a:bodyPr/>
                        <a:lstStyle/>
                        <a:p>
                          <a:r>
                            <a:rPr lang="en-US" dirty="0"/>
                            <a:t>0.4</a:t>
                          </a:r>
                        </a:p>
                      </a:txBody>
                      <a:tcPr/>
                    </a:tc>
                    <a:extLst>
                      <a:ext uri="{0D108BD9-81ED-4DB2-BD59-A6C34878D82A}">
                        <a16:rowId xmlns:a16="http://schemas.microsoft.com/office/drawing/2014/main" val="835205081"/>
                      </a:ext>
                    </a:extLst>
                  </a:tr>
                </a:tbl>
              </a:graphicData>
            </a:graphic>
          </p:graphicFrame>
        </mc:Choice>
        <mc:Fallback xmlns="">
          <p:graphicFrame>
            <p:nvGraphicFramePr>
              <p:cNvPr id="5" name="Table 5">
                <a:extLst>
                  <a:ext uri="{FF2B5EF4-FFF2-40B4-BE49-F238E27FC236}">
                    <a16:creationId xmlns:a16="http://schemas.microsoft.com/office/drawing/2014/main" id="{9EFFAC5D-9C86-B469-B9EA-99DCC2C5B17F}"/>
                  </a:ext>
                </a:extLst>
              </p:cNvPr>
              <p:cNvGraphicFramePr>
                <a:graphicFrameLocks noGrp="1"/>
              </p:cNvGraphicFramePr>
              <p:nvPr>
                <p:extLst>
                  <p:ext uri="{D42A27DB-BD31-4B8C-83A1-F6EECF244321}">
                    <p14:modId xmlns:p14="http://schemas.microsoft.com/office/powerpoint/2010/main" val="2517800332"/>
                  </p:ext>
                </p:extLst>
              </p:nvPr>
            </p:nvGraphicFramePr>
            <p:xfrm>
              <a:off x="6226195" y="4322763"/>
              <a:ext cx="5571066" cy="1854200"/>
            </p:xfrm>
            <a:graphic>
              <a:graphicData uri="http://schemas.openxmlformats.org/drawingml/2006/table">
                <a:tbl>
                  <a:tblPr firstRow="1" bandRow="1">
                    <a:tableStyleId>{5C22544A-7EE6-4342-B048-85BDC9FD1C3A}</a:tableStyleId>
                  </a:tblPr>
                  <a:tblGrid>
                    <a:gridCol w="1857022">
                      <a:extLst>
                        <a:ext uri="{9D8B030D-6E8A-4147-A177-3AD203B41FA5}">
                          <a16:colId xmlns:a16="http://schemas.microsoft.com/office/drawing/2014/main" val="1336012923"/>
                        </a:ext>
                      </a:extLst>
                    </a:gridCol>
                    <a:gridCol w="1857022">
                      <a:extLst>
                        <a:ext uri="{9D8B030D-6E8A-4147-A177-3AD203B41FA5}">
                          <a16:colId xmlns:a16="http://schemas.microsoft.com/office/drawing/2014/main" val="2005417038"/>
                        </a:ext>
                      </a:extLst>
                    </a:gridCol>
                    <a:gridCol w="1857022">
                      <a:extLst>
                        <a:ext uri="{9D8B030D-6E8A-4147-A177-3AD203B41FA5}">
                          <a16:colId xmlns:a16="http://schemas.microsoft.com/office/drawing/2014/main" val="3097360371"/>
                        </a:ext>
                      </a:extLst>
                    </a:gridCol>
                  </a:tblGrid>
                  <a:tr h="370840">
                    <a:tc>
                      <a:txBody>
                        <a:bodyPr/>
                        <a:lstStyle/>
                        <a:p>
                          <a:endParaRPr lang="en-US"/>
                        </a:p>
                      </a:txBody>
                      <a:tcPr>
                        <a:blipFill>
                          <a:blip r:embed="rId3"/>
                          <a:stretch>
                            <a:fillRect l="-328" t="-1639" r="-201311" b="-422951"/>
                          </a:stretch>
                        </a:blipFill>
                      </a:tcPr>
                    </a:tc>
                    <a:tc>
                      <a:txBody>
                        <a:bodyPr/>
                        <a:lstStyle/>
                        <a:p>
                          <a:endParaRPr lang="en-US"/>
                        </a:p>
                      </a:txBody>
                      <a:tcPr>
                        <a:blipFill>
                          <a:blip r:embed="rId3"/>
                          <a:stretch>
                            <a:fillRect l="-100328" t="-1639" r="-101311" b="-422951"/>
                          </a:stretch>
                        </a:blipFill>
                      </a:tcPr>
                    </a:tc>
                    <a:tc>
                      <a:txBody>
                        <a:bodyPr/>
                        <a:lstStyle/>
                        <a:p>
                          <a:endParaRPr lang="en-US"/>
                        </a:p>
                      </a:txBody>
                      <a:tcPr>
                        <a:blipFill>
                          <a:blip r:embed="rId3"/>
                          <a:stretch>
                            <a:fillRect l="-200328" t="-1639" r="-1311" b="-422951"/>
                          </a:stretch>
                        </a:blipFill>
                      </a:tcPr>
                    </a:tc>
                    <a:extLst>
                      <a:ext uri="{0D108BD9-81ED-4DB2-BD59-A6C34878D82A}">
                        <a16:rowId xmlns:a16="http://schemas.microsoft.com/office/drawing/2014/main" val="3174223995"/>
                      </a:ext>
                    </a:extLst>
                  </a:tr>
                  <a:tr h="370840">
                    <a:tc>
                      <a:txBody>
                        <a:bodyPr/>
                        <a:lstStyle/>
                        <a:p>
                          <a:endParaRPr lang="en-US"/>
                        </a:p>
                      </a:txBody>
                      <a:tcPr>
                        <a:blipFill>
                          <a:blip r:embed="rId3"/>
                          <a:stretch>
                            <a:fillRect l="-328" t="-101639" r="-201311" b="-322951"/>
                          </a:stretch>
                        </a:blipFill>
                      </a:tcPr>
                    </a:tc>
                    <a:tc>
                      <a:txBody>
                        <a:bodyPr/>
                        <a:lstStyle/>
                        <a:p>
                          <a:endParaRPr lang="en-US"/>
                        </a:p>
                      </a:txBody>
                      <a:tcPr>
                        <a:blipFill>
                          <a:blip r:embed="rId3"/>
                          <a:stretch>
                            <a:fillRect l="-100328" t="-101639" r="-101311" b="-322951"/>
                          </a:stretch>
                        </a:blipFill>
                      </a:tcPr>
                    </a:tc>
                    <a:tc>
                      <a:txBody>
                        <a:bodyPr/>
                        <a:lstStyle/>
                        <a:p>
                          <a:r>
                            <a:rPr lang="en-US" dirty="0"/>
                            <a:t>?</a:t>
                          </a:r>
                        </a:p>
                      </a:txBody>
                      <a:tcPr/>
                    </a:tc>
                    <a:extLst>
                      <a:ext uri="{0D108BD9-81ED-4DB2-BD59-A6C34878D82A}">
                        <a16:rowId xmlns:a16="http://schemas.microsoft.com/office/drawing/2014/main" val="3632990085"/>
                      </a:ext>
                    </a:extLst>
                  </a:tr>
                  <a:tr h="370840">
                    <a:tc>
                      <a:txBody>
                        <a:bodyPr/>
                        <a:lstStyle/>
                        <a:p>
                          <a:endParaRPr lang="en-US"/>
                        </a:p>
                      </a:txBody>
                      <a:tcPr>
                        <a:blipFill>
                          <a:blip r:embed="rId3"/>
                          <a:stretch>
                            <a:fillRect l="-328" t="-201639" r="-201311" b="-222951"/>
                          </a:stretch>
                        </a:blipFill>
                      </a:tcPr>
                    </a:tc>
                    <a:tc>
                      <a:txBody>
                        <a:bodyPr/>
                        <a:lstStyle/>
                        <a:p>
                          <a:endParaRPr lang="en-US"/>
                        </a:p>
                      </a:txBody>
                      <a:tcPr>
                        <a:blipFill>
                          <a:blip r:embed="rId3"/>
                          <a:stretch>
                            <a:fillRect l="-100328" t="-201639" r="-101311" b="-222951"/>
                          </a:stretch>
                        </a:blipFill>
                      </a:tcPr>
                    </a:tc>
                    <a:tc>
                      <a:txBody>
                        <a:bodyPr/>
                        <a:lstStyle/>
                        <a:p>
                          <a:r>
                            <a:rPr lang="en-US" dirty="0"/>
                            <a:t>0.1</a:t>
                          </a:r>
                        </a:p>
                      </a:txBody>
                      <a:tcPr/>
                    </a:tc>
                    <a:extLst>
                      <a:ext uri="{0D108BD9-81ED-4DB2-BD59-A6C34878D82A}">
                        <a16:rowId xmlns:a16="http://schemas.microsoft.com/office/drawing/2014/main" val="3767700092"/>
                      </a:ext>
                    </a:extLst>
                  </a:tr>
                  <a:tr h="370840">
                    <a:tc>
                      <a:txBody>
                        <a:bodyPr/>
                        <a:lstStyle/>
                        <a:p>
                          <a:endParaRPr lang="en-US"/>
                        </a:p>
                      </a:txBody>
                      <a:tcPr>
                        <a:blipFill>
                          <a:blip r:embed="rId3"/>
                          <a:stretch>
                            <a:fillRect l="-328" t="-301639" r="-201311" b="-122951"/>
                          </a:stretch>
                        </a:blipFill>
                      </a:tcPr>
                    </a:tc>
                    <a:tc>
                      <a:txBody>
                        <a:bodyPr/>
                        <a:lstStyle/>
                        <a:p>
                          <a:endParaRPr lang="en-US"/>
                        </a:p>
                      </a:txBody>
                      <a:tcPr>
                        <a:blipFill>
                          <a:blip r:embed="rId3"/>
                          <a:stretch>
                            <a:fillRect l="-100328" t="-301639" r="-101311" b="-122951"/>
                          </a:stretch>
                        </a:blipFill>
                      </a:tcPr>
                    </a:tc>
                    <a:tc>
                      <a:txBody>
                        <a:bodyPr/>
                        <a:lstStyle/>
                        <a:p>
                          <a:r>
                            <a:rPr lang="en-US" dirty="0"/>
                            <a:t>0.2</a:t>
                          </a:r>
                        </a:p>
                      </a:txBody>
                      <a:tcPr/>
                    </a:tc>
                    <a:extLst>
                      <a:ext uri="{0D108BD9-81ED-4DB2-BD59-A6C34878D82A}">
                        <a16:rowId xmlns:a16="http://schemas.microsoft.com/office/drawing/2014/main" val="2706289287"/>
                      </a:ext>
                    </a:extLst>
                  </a:tr>
                  <a:tr h="370840">
                    <a:tc>
                      <a:txBody>
                        <a:bodyPr/>
                        <a:lstStyle/>
                        <a:p>
                          <a:endParaRPr lang="en-US"/>
                        </a:p>
                      </a:txBody>
                      <a:tcPr>
                        <a:blipFill>
                          <a:blip r:embed="rId3"/>
                          <a:stretch>
                            <a:fillRect l="-328" t="-401639" r="-201311" b="-22951"/>
                          </a:stretch>
                        </a:blipFill>
                      </a:tcPr>
                    </a:tc>
                    <a:tc>
                      <a:txBody>
                        <a:bodyPr/>
                        <a:lstStyle/>
                        <a:p>
                          <a:endParaRPr lang="en-US"/>
                        </a:p>
                      </a:txBody>
                      <a:tcPr>
                        <a:blipFill>
                          <a:blip r:embed="rId3"/>
                          <a:stretch>
                            <a:fillRect l="-100328" t="-401639" r="-101311" b="-22951"/>
                          </a:stretch>
                        </a:blipFill>
                      </a:tcPr>
                    </a:tc>
                    <a:tc>
                      <a:txBody>
                        <a:bodyPr/>
                        <a:lstStyle/>
                        <a:p>
                          <a:r>
                            <a:rPr lang="en-US" dirty="0"/>
                            <a:t>0.4</a:t>
                          </a:r>
                        </a:p>
                      </a:txBody>
                      <a:tcPr/>
                    </a:tc>
                    <a:extLst>
                      <a:ext uri="{0D108BD9-81ED-4DB2-BD59-A6C34878D82A}">
                        <a16:rowId xmlns:a16="http://schemas.microsoft.com/office/drawing/2014/main" val="835205081"/>
                      </a:ext>
                    </a:extLst>
                  </a:tr>
                </a:tbl>
              </a:graphicData>
            </a:graphic>
          </p:graphicFrame>
        </mc:Fallback>
      </mc:AlternateContent>
    </p:spTree>
    <p:extLst>
      <p:ext uri="{BB962C8B-B14F-4D97-AF65-F5344CB8AC3E}">
        <p14:creationId xmlns:p14="http://schemas.microsoft.com/office/powerpoint/2010/main" val="1322018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C3C16-C080-4786-A484-87020A037DC8}"/>
              </a:ext>
            </a:extLst>
          </p:cNvPr>
          <p:cNvSpPr>
            <a:spLocks noGrp="1"/>
          </p:cNvSpPr>
          <p:nvPr>
            <p:ph type="title"/>
          </p:nvPr>
        </p:nvSpPr>
        <p:spPr/>
        <p:txBody>
          <a:bodyPr/>
          <a:lstStyle/>
          <a:p>
            <a:r>
              <a:rPr lang="en-US" dirty="0"/>
              <a:t>The 2028 Election Cycle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1E4750-6B1E-4640-B24D-190A7311F9EB}"/>
                  </a:ext>
                </a:extLst>
              </p:cNvPr>
              <p:cNvSpPr>
                <a:spLocks noGrp="1"/>
              </p:cNvSpPr>
              <p:nvPr>
                <p:ph idx="1"/>
              </p:nvPr>
            </p:nvSpPr>
            <p:spPr/>
            <p:txBody>
              <a:bodyPr/>
              <a:lstStyle/>
              <a:p>
                <a:r>
                  <a:rPr lang="en-US" dirty="0"/>
                  <a:t>What is the probability that the Republicans win both the House and the Senate? </a:t>
                </a:r>
              </a:p>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𝐻𝑜𝑢𝑠𝑒</m:t>
                    </m:r>
                    <m:r>
                      <a:rPr lang="en-US" i="1" dirty="0" smtClean="0">
                        <a:latin typeface="Cambria Math" panose="02040503050406030204" pitchFamily="18" charset="0"/>
                      </a:rPr>
                      <m:t>=</m:t>
                    </m:r>
                    <m:r>
                      <a:rPr lang="en-US" i="1" dirty="0" smtClean="0">
                        <a:latin typeface="Cambria Math" panose="02040503050406030204" pitchFamily="18" charset="0"/>
                      </a:rPr>
                      <m:t>𝑅𝑒𝑝</m:t>
                    </m:r>
                    <m:r>
                      <a:rPr lang="en-US" i="1" dirty="0" smtClean="0">
                        <a:latin typeface="Cambria Math" panose="02040503050406030204" pitchFamily="18" charset="0"/>
                      </a:rPr>
                      <m:t>, </m:t>
                    </m:r>
                    <m:r>
                      <a:rPr lang="en-US" i="1" dirty="0" smtClean="0">
                        <a:latin typeface="Cambria Math" panose="02040503050406030204" pitchFamily="18" charset="0"/>
                      </a:rPr>
                      <m:t>𝑆𝑒𝑛𝑎𝑡𝑒</m:t>
                    </m:r>
                    <m:r>
                      <a:rPr lang="en-US" i="1" dirty="0" smtClean="0">
                        <a:latin typeface="Cambria Math" panose="02040503050406030204" pitchFamily="18" charset="0"/>
                      </a:rPr>
                      <m:t>=</m:t>
                    </m:r>
                    <m:r>
                      <a:rPr lang="en-US" i="1" dirty="0" smtClean="0">
                        <a:latin typeface="Cambria Math" panose="02040503050406030204" pitchFamily="18" charset="0"/>
                      </a:rPr>
                      <m:t>𝑅𝑒𝑝</m:t>
                    </m:r>
                    <m:r>
                      <a:rPr lang="en-US" i="1" dirty="0" smtClean="0">
                        <a:latin typeface="Cambria Math" panose="02040503050406030204" pitchFamily="18" charset="0"/>
                      </a:rPr>
                      <m:t>)</m:t>
                    </m:r>
                  </m:oMath>
                </a14:m>
                <a:endParaRPr lang="en-US" dirty="0"/>
              </a:p>
              <a:p>
                <a:r>
                  <a:rPr lang="en-US" dirty="0"/>
                  <a:t>Probabilities add up to one</a:t>
                </a:r>
              </a:p>
              <a:p>
                <a14:m>
                  <m:oMath xmlns:m="http://schemas.openxmlformats.org/officeDocument/2006/math">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.1+ .2+ .4</m:t>
                        </m:r>
                      </m:e>
                    </m:d>
                    <m:r>
                      <a:rPr lang="en-US" b="0" i="1" smtClean="0">
                        <a:latin typeface="Cambria Math" panose="02040503050406030204" pitchFamily="18" charset="0"/>
                      </a:rPr>
                      <m:t>=1−0.7=0.3</m:t>
                    </m:r>
                  </m:oMath>
                </a14:m>
                <a:endParaRPr lang="en-US" dirty="0"/>
              </a:p>
              <a:p>
                <a:pPr marL="0" indent="0">
                  <a:buNone/>
                </a:pPr>
                <a:endParaRPr lang="en-US" dirty="0"/>
              </a:p>
              <a:p>
                <a:endParaRPr lang="en-US" dirty="0"/>
              </a:p>
              <a:p>
                <a:endParaRPr lang="en-US" dirty="0"/>
              </a:p>
              <a:p>
                <a:pPr marL="0" indent="0">
                  <a:buNone/>
                </a:pPr>
                <a:endParaRPr lang="en-US" dirty="0"/>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721E4750-6B1E-4640-B24D-190A7311F9EB}"/>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9EFFAC5D-9C86-B469-B9EA-99DCC2C5B17F}"/>
                  </a:ext>
                </a:extLst>
              </p:cNvPr>
              <p:cNvGraphicFramePr>
                <a:graphicFrameLocks noGrp="1"/>
              </p:cNvGraphicFramePr>
              <p:nvPr>
                <p:extLst>
                  <p:ext uri="{D42A27DB-BD31-4B8C-83A1-F6EECF244321}">
                    <p14:modId xmlns:p14="http://schemas.microsoft.com/office/powerpoint/2010/main" val="2296456957"/>
                  </p:ext>
                </p:extLst>
              </p:nvPr>
            </p:nvGraphicFramePr>
            <p:xfrm>
              <a:off x="6226195" y="4322763"/>
              <a:ext cx="5571066" cy="1854200"/>
            </p:xfrm>
            <a:graphic>
              <a:graphicData uri="http://schemas.openxmlformats.org/drawingml/2006/table">
                <a:tbl>
                  <a:tblPr firstRow="1" bandRow="1">
                    <a:tableStyleId>{5C22544A-7EE6-4342-B048-85BDC9FD1C3A}</a:tableStyleId>
                  </a:tblPr>
                  <a:tblGrid>
                    <a:gridCol w="1857022">
                      <a:extLst>
                        <a:ext uri="{9D8B030D-6E8A-4147-A177-3AD203B41FA5}">
                          <a16:colId xmlns:a16="http://schemas.microsoft.com/office/drawing/2014/main" val="1336012923"/>
                        </a:ext>
                      </a:extLst>
                    </a:gridCol>
                    <a:gridCol w="1857022">
                      <a:extLst>
                        <a:ext uri="{9D8B030D-6E8A-4147-A177-3AD203B41FA5}">
                          <a16:colId xmlns:a16="http://schemas.microsoft.com/office/drawing/2014/main" val="2005417038"/>
                        </a:ext>
                      </a:extLst>
                    </a:gridCol>
                    <a:gridCol w="1857022">
                      <a:extLst>
                        <a:ext uri="{9D8B030D-6E8A-4147-A177-3AD203B41FA5}">
                          <a16:colId xmlns:a16="http://schemas.microsoft.com/office/drawing/2014/main" val="309736037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𝐻</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17422399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r>
                            <a:rPr lang="en-US" dirty="0"/>
                            <a:t>0.3</a:t>
                          </a:r>
                        </a:p>
                      </a:txBody>
                      <a:tcPr/>
                    </a:tc>
                    <a:extLst>
                      <a:ext uri="{0D108BD9-81ED-4DB2-BD59-A6C34878D82A}">
                        <a16:rowId xmlns:a16="http://schemas.microsoft.com/office/drawing/2014/main" val="363299008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oMath>
                            </m:oMathPara>
                          </a14:m>
                          <a:endParaRPr lang="en-US" dirty="0"/>
                        </a:p>
                      </a:txBody>
                      <a:tcPr/>
                    </a:tc>
                    <a:tc>
                      <a:txBody>
                        <a:bodyPr/>
                        <a:lstStyle/>
                        <a:p>
                          <a:r>
                            <a:rPr lang="en-US" dirty="0"/>
                            <a:t>0.1</a:t>
                          </a:r>
                        </a:p>
                      </a:txBody>
                      <a:tcPr/>
                    </a:tc>
                    <a:extLst>
                      <a:ext uri="{0D108BD9-81ED-4DB2-BD59-A6C34878D82A}">
                        <a16:rowId xmlns:a16="http://schemas.microsoft.com/office/drawing/2014/main" val="3767700092"/>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r>
                            <a:rPr lang="en-US" dirty="0"/>
                            <a:t>0.2</a:t>
                          </a:r>
                        </a:p>
                      </a:txBody>
                      <a:tcPr/>
                    </a:tc>
                    <a:extLst>
                      <a:ext uri="{0D108BD9-81ED-4DB2-BD59-A6C34878D82A}">
                        <a16:rowId xmlns:a16="http://schemas.microsoft.com/office/drawing/2014/main" val="2706289287"/>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𝐷</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a:txBody>
                      <a:tcPr/>
                    </a:tc>
                    <a:tc>
                      <a:txBody>
                        <a:bodyPr/>
                        <a:lstStyle/>
                        <a:p>
                          <a:r>
                            <a:rPr lang="en-US" dirty="0"/>
                            <a:t>0.4</a:t>
                          </a:r>
                        </a:p>
                      </a:txBody>
                      <a:tcPr/>
                    </a:tc>
                    <a:extLst>
                      <a:ext uri="{0D108BD9-81ED-4DB2-BD59-A6C34878D82A}">
                        <a16:rowId xmlns:a16="http://schemas.microsoft.com/office/drawing/2014/main" val="835205081"/>
                      </a:ext>
                    </a:extLst>
                  </a:tr>
                </a:tbl>
              </a:graphicData>
            </a:graphic>
          </p:graphicFrame>
        </mc:Choice>
        <mc:Fallback xmlns="">
          <p:graphicFrame>
            <p:nvGraphicFramePr>
              <p:cNvPr id="5" name="Table 5">
                <a:extLst>
                  <a:ext uri="{FF2B5EF4-FFF2-40B4-BE49-F238E27FC236}">
                    <a16:creationId xmlns:a16="http://schemas.microsoft.com/office/drawing/2014/main" id="{9EFFAC5D-9C86-B469-B9EA-99DCC2C5B17F}"/>
                  </a:ext>
                </a:extLst>
              </p:cNvPr>
              <p:cNvGraphicFramePr>
                <a:graphicFrameLocks noGrp="1"/>
              </p:cNvGraphicFramePr>
              <p:nvPr>
                <p:extLst>
                  <p:ext uri="{D42A27DB-BD31-4B8C-83A1-F6EECF244321}">
                    <p14:modId xmlns:p14="http://schemas.microsoft.com/office/powerpoint/2010/main" val="2296456957"/>
                  </p:ext>
                </p:extLst>
              </p:nvPr>
            </p:nvGraphicFramePr>
            <p:xfrm>
              <a:off x="6226195" y="4322763"/>
              <a:ext cx="5571066" cy="1854200"/>
            </p:xfrm>
            <a:graphic>
              <a:graphicData uri="http://schemas.openxmlformats.org/drawingml/2006/table">
                <a:tbl>
                  <a:tblPr firstRow="1" bandRow="1">
                    <a:tableStyleId>{5C22544A-7EE6-4342-B048-85BDC9FD1C3A}</a:tableStyleId>
                  </a:tblPr>
                  <a:tblGrid>
                    <a:gridCol w="1857022">
                      <a:extLst>
                        <a:ext uri="{9D8B030D-6E8A-4147-A177-3AD203B41FA5}">
                          <a16:colId xmlns:a16="http://schemas.microsoft.com/office/drawing/2014/main" val="1336012923"/>
                        </a:ext>
                      </a:extLst>
                    </a:gridCol>
                    <a:gridCol w="1857022">
                      <a:extLst>
                        <a:ext uri="{9D8B030D-6E8A-4147-A177-3AD203B41FA5}">
                          <a16:colId xmlns:a16="http://schemas.microsoft.com/office/drawing/2014/main" val="2005417038"/>
                        </a:ext>
                      </a:extLst>
                    </a:gridCol>
                    <a:gridCol w="1857022">
                      <a:extLst>
                        <a:ext uri="{9D8B030D-6E8A-4147-A177-3AD203B41FA5}">
                          <a16:colId xmlns:a16="http://schemas.microsoft.com/office/drawing/2014/main" val="3097360371"/>
                        </a:ext>
                      </a:extLst>
                    </a:gridCol>
                  </a:tblGrid>
                  <a:tr h="370840">
                    <a:tc>
                      <a:txBody>
                        <a:bodyPr/>
                        <a:lstStyle/>
                        <a:p>
                          <a:endParaRPr lang="en-US"/>
                        </a:p>
                      </a:txBody>
                      <a:tcPr>
                        <a:blipFill>
                          <a:blip r:embed="rId3"/>
                          <a:stretch>
                            <a:fillRect l="-328" t="-1639" r="-201311" b="-422951"/>
                          </a:stretch>
                        </a:blipFill>
                      </a:tcPr>
                    </a:tc>
                    <a:tc>
                      <a:txBody>
                        <a:bodyPr/>
                        <a:lstStyle/>
                        <a:p>
                          <a:endParaRPr lang="en-US"/>
                        </a:p>
                      </a:txBody>
                      <a:tcPr>
                        <a:blipFill>
                          <a:blip r:embed="rId3"/>
                          <a:stretch>
                            <a:fillRect l="-100328" t="-1639" r="-101311" b="-422951"/>
                          </a:stretch>
                        </a:blipFill>
                      </a:tcPr>
                    </a:tc>
                    <a:tc>
                      <a:txBody>
                        <a:bodyPr/>
                        <a:lstStyle/>
                        <a:p>
                          <a:endParaRPr lang="en-US"/>
                        </a:p>
                      </a:txBody>
                      <a:tcPr>
                        <a:blipFill>
                          <a:blip r:embed="rId3"/>
                          <a:stretch>
                            <a:fillRect l="-200328" t="-1639" r="-1311" b="-422951"/>
                          </a:stretch>
                        </a:blipFill>
                      </a:tcPr>
                    </a:tc>
                    <a:extLst>
                      <a:ext uri="{0D108BD9-81ED-4DB2-BD59-A6C34878D82A}">
                        <a16:rowId xmlns:a16="http://schemas.microsoft.com/office/drawing/2014/main" val="3174223995"/>
                      </a:ext>
                    </a:extLst>
                  </a:tr>
                  <a:tr h="370840">
                    <a:tc>
                      <a:txBody>
                        <a:bodyPr/>
                        <a:lstStyle/>
                        <a:p>
                          <a:endParaRPr lang="en-US"/>
                        </a:p>
                      </a:txBody>
                      <a:tcPr>
                        <a:blipFill>
                          <a:blip r:embed="rId3"/>
                          <a:stretch>
                            <a:fillRect l="-328" t="-101639" r="-201311" b="-322951"/>
                          </a:stretch>
                        </a:blipFill>
                      </a:tcPr>
                    </a:tc>
                    <a:tc>
                      <a:txBody>
                        <a:bodyPr/>
                        <a:lstStyle/>
                        <a:p>
                          <a:endParaRPr lang="en-US"/>
                        </a:p>
                      </a:txBody>
                      <a:tcPr>
                        <a:blipFill>
                          <a:blip r:embed="rId3"/>
                          <a:stretch>
                            <a:fillRect l="-100328" t="-101639" r="-101311" b="-322951"/>
                          </a:stretch>
                        </a:blipFill>
                      </a:tcPr>
                    </a:tc>
                    <a:tc>
                      <a:txBody>
                        <a:bodyPr/>
                        <a:lstStyle/>
                        <a:p>
                          <a:r>
                            <a:rPr lang="en-US" dirty="0"/>
                            <a:t>0.3</a:t>
                          </a:r>
                        </a:p>
                      </a:txBody>
                      <a:tcPr/>
                    </a:tc>
                    <a:extLst>
                      <a:ext uri="{0D108BD9-81ED-4DB2-BD59-A6C34878D82A}">
                        <a16:rowId xmlns:a16="http://schemas.microsoft.com/office/drawing/2014/main" val="3632990085"/>
                      </a:ext>
                    </a:extLst>
                  </a:tr>
                  <a:tr h="370840">
                    <a:tc>
                      <a:txBody>
                        <a:bodyPr/>
                        <a:lstStyle/>
                        <a:p>
                          <a:endParaRPr lang="en-US"/>
                        </a:p>
                      </a:txBody>
                      <a:tcPr>
                        <a:blipFill>
                          <a:blip r:embed="rId3"/>
                          <a:stretch>
                            <a:fillRect l="-328" t="-201639" r="-201311" b="-222951"/>
                          </a:stretch>
                        </a:blipFill>
                      </a:tcPr>
                    </a:tc>
                    <a:tc>
                      <a:txBody>
                        <a:bodyPr/>
                        <a:lstStyle/>
                        <a:p>
                          <a:endParaRPr lang="en-US"/>
                        </a:p>
                      </a:txBody>
                      <a:tcPr>
                        <a:blipFill>
                          <a:blip r:embed="rId3"/>
                          <a:stretch>
                            <a:fillRect l="-100328" t="-201639" r="-101311" b="-222951"/>
                          </a:stretch>
                        </a:blipFill>
                      </a:tcPr>
                    </a:tc>
                    <a:tc>
                      <a:txBody>
                        <a:bodyPr/>
                        <a:lstStyle/>
                        <a:p>
                          <a:r>
                            <a:rPr lang="en-US" dirty="0"/>
                            <a:t>0.1</a:t>
                          </a:r>
                        </a:p>
                      </a:txBody>
                      <a:tcPr/>
                    </a:tc>
                    <a:extLst>
                      <a:ext uri="{0D108BD9-81ED-4DB2-BD59-A6C34878D82A}">
                        <a16:rowId xmlns:a16="http://schemas.microsoft.com/office/drawing/2014/main" val="3767700092"/>
                      </a:ext>
                    </a:extLst>
                  </a:tr>
                  <a:tr h="370840">
                    <a:tc>
                      <a:txBody>
                        <a:bodyPr/>
                        <a:lstStyle/>
                        <a:p>
                          <a:endParaRPr lang="en-US"/>
                        </a:p>
                      </a:txBody>
                      <a:tcPr>
                        <a:blipFill>
                          <a:blip r:embed="rId3"/>
                          <a:stretch>
                            <a:fillRect l="-328" t="-301639" r="-201311" b="-122951"/>
                          </a:stretch>
                        </a:blipFill>
                      </a:tcPr>
                    </a:tc>
                    <a:tc>
                      <a:txBody>
                        <a:bodyPr/>
                        <a:lstStyle/>
                        <a:p>
                          <a:endParaRPr lang="en-US"/>
                        </a:p>
                      </a:txBody>
                      <a:tcPr>
                        <a:blipFill>
                          <a:blip r:embed="rId3"/>
                          <a:stretch>
                            <a:fillRect l="-100328" t="-301639" r="-101311" b="-122951"/>
                          </a:stretch>
                        </a:blipFill>
                      </a:tcPr>
                    </a:tc>
                    <a:tc>
                      <a:txBody>
                        <a:bodyPr/>
                        <a:lstStyle/>
                        <a:p>
                          <a:r>
                            <a:rPr lang="en-US" dirty="0"/>
                            <a:t>0.2</a:t>
                          </a:r>
                        </a:p>
                      </a:txBody>
                      <a:tcPr/>
                    </a:tc>
                    <a:extLst>
                      <a:ext uri="{0D108BD9-81ED-4DB2-BD59-A6C34878D82A}">
                        <a16:rowId xmlns:a16="http://schemas.microsoft.com/office/drawing/2014/main" val="2706289287"/>
                      </a:ext>
                    </a:extLst>
                  </a:tr>
                  <a:tr h="370840">
                    <a:tc>
                      <a:txBody>
                        <a:bodyPr/>
                        <a:lstStyle/>
                        <a:p>
                          <a:endParaRPr lang="en-US"/>
                        </a:p>
                      </a:txBody>
                      <a:tcPr>
                        <a:blipFill>
                          <a:blip r:embed="rId3"/>
                          <a:stretch>
                            <a:fillRect l="-328" t="-401639" r="-201311" b="-22951"/>
                          </a:stretch>
                        </a:blipFill>
                      </a:tcPr>
                    </a:tc>
                    <a:tc>
                      <a:txBody>
                        <a:bodyPr/>
                        <a:lstStyle/>
                        <a:p>
                          <a:endParaRPr lang="en-US"/>
                        </a:p>
                      </a:txBody>
                      <a:tcPr>
                        <a:blipFill>
                          <a:blip r:embed="rId3"/>
                          <a:stretch>
                            <a:fillRect l="-100328" t="-401639" r="-101311" b="-22951"/>
                          </a:stretch>
                        </a:blipFill>
                      </a:tcPr>
                    </a:tc>
                    <a:tc>
                      <a:txBody>
                        <a:bodyPr/>
                        <a:lstStyle/>
                        <a:p>
                          <a:r>
                            <a:rPr lang="en-US" dirty="0"/>
                            <a:t>0.4</a:t>
                          </a:r>
                        </a:p>
                      </a:txBody>
                      <a:tcPr/>
                    </a:tc>
                    <a:extLst>
                      <a:ext uri="{0D108BD9-81ED-4DB2-BD59-A6C34878D82A}">
                        <a16:rowId xmlns:a16="http://schemas.microsoft.com/office/drawing/2014/main" val="835205081"/>
                      </a:ext>
                    </a:extLst>
                  </a:tr>
                </a:tbl>
              </a:graphicData>
            </a:graphic>
          </p:graphicFrame>
        </mc:Fallback>
      </mc:AlternateContent>
    </p:spTree>
    <p:extLst>
      <p:ext uri="{BB962C8B-B14F-4D97-AF65-F5344CB8AC3E}">
        <p14:creationId xmlns:p14="http://schemas.microsoft.com/office/powerpoint/2010/main" val="2916816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C3C16-C080-4786-A484-87020A037DC8}"/>
              </a:ext>
            </a:extLst>
          </p:cNvPr>
          <p:cNvSpPr>
            <a:spLocks noGrp="1"/>
          </p:cNvSpPr>
          <p:nvPr>
            <p:ph type="title"/>
          </p:nvPr>
        </p:nvSpPr>
        <p:spPr/>
        <p:txBody>
          <a:bodyPr/>
          <a:lstStyle/>
          <a:p>
            <a:r>
              <a:rPr lang="en-US" dirty="0"/>
              <a:t>The 2028 Election Cycle</a:t>
            </a:r>
          </a:p>
        </p:txBody>
      </p:sp>
      <p:sp>
        <p:nvSpPr>
          <p:cNvPr id="3" name="Content Placeholder 2">
            <a:extLst>
              <a:ext uri="{FF2B5EF4-FFF2-40B4-BE49-F238E27FC236}">
                <a16:creationId xmlns:a16="http://schemas.microsoft.com/office/drawing/2014/main" id="{721E4750-6B1E-4640-B24D-190A7311F9EB}"/>
              </a:ext>
            </a:extLst>
          </p:cNvPr>
          <p:cNvSpPr>
            <a:spLocks noGrp="1"/>
          </p:cNvSpPr>
          <p:nvPr>
            <p:ph idx="1"/>
          </p:nvPr>
        </p:nvSpPr>
        <p:spPr>
          <a:xfrm>
            <a:off x="838200" y="1852129"/>
            <a:ext cx="10515600" cy="4351338"/>
          </a:xfrm>
        </p:spPr>
        <p:txBody>
          <a:bodyPr/>
          <a:lstStyle/>
          <a:p>
            <a:r>
              <a:rPr lang="en-US" dirty="0"/>
              <a:t>What is the probability that the Democrats win the House?</a:t>
            </a:r>
          </a:p>
          <a:p>
            <a:endParaRPr lang="en-US" dirty="0"/>
          </a:p>
          <a:p>
            <a:endParaRPr lang="en-US" dirty="0"/>
          </a:p>
          <a:p>
            <a:endParaRPr lang="en-US" dirty="0"/>
          </a:p>
          <a:p>
            <a:endParaRPr lang="en-US" dirty="0"/>
          </a:p>
          <a:p>
            <a:pPr marL="0" indent="0">
              <a:buNone/>
            </a:pPr>
            <a:endParaRPr lang="en-US" dirty="0"/>
          </a:p>
          <a:p>
            <a:endParaRPr lang="en-US" dirty="0"/>
          </a:p>
          <a:p>
            <a:pPr marL="0" indent="0">
              <a:buNone/>
            </a:pPr>
            <a:endParaRPr lang="en-US" dirty="0"/>
          </a:p>
          <a:p>
            <a:endParaRPr lang="en-US" dirty="0"/>
          </a:p>
          <a:p>
            <a:pPr lvl="1"/>
            <a:endParaRPr lang="en-US"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ED8C79FE-CD43-B1A6-A47E-BAC95BF964B1}"/>
                  </a:ext>
                </a:extLst>
              </p:cNvPr>
              <p:cNvGraphicFramePr>
                <a:graphicFrameLocks noGrp="1"/>
              </p:cNvGraphicFramePr>
              <p:nvPr>
                <p:extLst>
                  <p:ext uri="{D42A27DB-BD31-4B8C-83A1-F6EECF244321}">
                    <p14:modId xmlns:p14="http://schemas.microsoft.com/office/powerpoint/2010/main" val="824204181"/>
                  </p:ext>
                </p:extLst>
              </p:nvPr>
            </p:nvGraphicFramePr>
            <p:xfrm>
              <a:off x="3310467" y="3339352"/>
              <a:ext cx="5571066" cy="1854200"/>
            </p:xfrm>
            <a:graphic>
              <a:graphicData uri="http://schemas.openxmlformats.org/drawingml/2006/table">
                <a:tbl>
                  <a:tblPr firstRow="1" bandRow="1">
                    <a:tableStyleId>{5C22544A-7EE6-4342-B048-85BDC9FD1C3A}</a:tableStyleId>
                  </a:tblPr>
                  <a:tblGrid>
                    <a:gridCol w="1857022">
                      <a:extLst>
                        <a:ext uri="{9D8B030D-6E8A-4147-A177-3AD203B41FA5}">
                          <a16:colId xmlns:a16="http://schemas.microsoft.com/office/drawing/2014/main" val="1336012923"/>
                        </a:ext>
                      </a:extLst>
                    </a:gridCol>
                    <a:gridCol w="1857022">
                      <a:extLst>
                        <a:ext uri="{9D8B030D-6E8A-4147-A177-3AD203B41FA5}">
                          <a16:colId xmlns:a16="http://schemas.microsoft.com/office/drawing/2014/main" val="2005417038"/>
                        </a:ext>
                      </a:extLst>
                    </a:gridCol>
                    <a:gridCol w="1857022">
                      <a:extLst>
                        <a:ext uri="{9D8B030D-6E8A-4147-A177-3AD203B41FA5}">
                          <a16:colId xmlns:a16="http://schemas.microsoft.com/office/drawing/2014/main" val="309736037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𝐻</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17422399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r>
                            <a:rPr lang="en-US" dirty="0"/>
                            <a:t>0.3</a:t>
                          </a:r>
                        </a:p>
                      </a:txBody>
                      <a:tcPr/>
                    </a:tc>
                    <a:extLst>
                      <a:ext uri="{0D108BD9-81ED-4DB2-BD59-A6C34878D82A}">
                        <a16:rowId xmlns:a16="http://schemas.microsoft.com/office/drawing/2014/main" val="363299008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oMath>
                            </m:oMathPara>
                          </a14:m>
                          <a:endParaRPr lang="en-US" dirty="0"/>
                        </a:p>
                      </a:txBody>
                      <a:tcPr/>
                    </a:tc>
                    <a:tc>
                      <a:txBody>
                        <a:bodyPr/>
                        <a:lstStyle/>
                        <a:p>
                          <a:r>
                            <a:rPr lang="en-US" dirty="0"/>
                            <a:t>0.1</a:t>
                          </a:r>
                        </a:p>
                      </a:txBody>
                      <a:tcPr/>
                    </a:tc>
                    <a:extLst>
                      <a:ext uri="{0D108BD9-81ED-4DB2-BD59-A6C34878D82A}">
                        <a16:rowId xmlns:a16="http://schemas.microsoft.com/office/drawing/2014/main" val="3767700092"/>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r>
                            <a:rPr lang="en-US" dirty="0"/>
                            <a:t>0.2</a:t>
                          </a:r>
                        </a:p>
                      </a:txBody>
                      <a:tcPr/>
                    </a:tc>
                    <a:extLst>
                      <a:ext uri="{0D108BD9-81ED-4DB2-BD59-A6C34878D82A}">
                        <a16:rowId xmlns:a16="http://schemas.microsoft.com/office/drawing/2014/main" val="2706289287"/>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𝐷</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a:txBody>
                      <a:tcPr/>
                    </a:tc>
                    <a:tc>
                      <a:txBody>
                        <a:bodyPr/>
                        <a:lstStyle/>
                        <a:p>
                          <a:r>
                            <a:rPr lang="en-US" dirty="0"/>
                            <a:t>0.4</a:t>
                          </a:r>
                        </a:p>
                      </a:txBody>
                      <a:tcPr/>
                    </a:tc>
                    <a:extLst>
                      <a:ext uri="{0D108BD9-81ED-4DB2-BD59-A6C34878D82A}">
                        <a16:rowId xmlns:a16="http://schemas.microsoft.com/office/drawing/2014/main" val="835205081"/>
                      </a:ext>
                    </a:extLst>
                  </a:tr>
                </a:tbl>
              </a:graphicData>
            </a:graphic>
          </p:graphicFrame>
        </mc:Choice>
        <mc:Fallback xmlns="">
          <p:graphicFrame>
            <p:nvGraphicFramePr>
              <p:cNvPr id="4" name="Table 5">
                <a:extLst>
                  <a:ext uri="{FF2B5EF4-FFF2-40B4-BE49-F238E27FC236}">
                    <a16:creationId xmlns:a16="http://schemas.microsoft.com/office/drawing/2014/main" id="{ED8C79FE-CD43-B1A6-A47E-BAC95BF964B1}"/>
                  </a:ext>
                </a:extLst>
              </p:cNvPr>
              <p:cNvGraphicFramePr>
                <a:graphicFrameLocks noGrp="1"/>
              </p:cNvGraphicFramePr>
              <p:nvPr>
                <p:extLst>
                  <p:ext uri="{D42A27DB-BD31-4B8C-83A1-F6EECF244321}">
                    <p14:modId xmlns:p14="http://schemas.microsoft.com/office/powerpoint/2010/main" val="824204181"/>
                  </p:ext>
                </p:extLst>
              </p:nvPr>
            </p:nvGraphicFramePr>
            <p:xfrm>
              <a:off x="3310467" y="3339352"/>
              <a:ext cx="5571066" cy="1854200"/>
            </p:xfrm>
            <a:graphic>
              <a:graphicData uri="http://schemas.openxmlformats.org/drawingml/2006/table">
                <a:tbl>
                  <a:tblPr firstRow="1" bandRow="1">
                    <a:tableStyleId>{5C22544A-7EE6-4342-B048-85BDC9FD1C3A}</a:tableStyleId>
                  </a:tblPr>
                  <a:tblGrid>
                    <a:gridCol w="1857022">
                      <a:extLst>
                        <a:ext uri="{9D8B030D-6E8A-4147-A177-3AD203B41FA5}">
                          <a16:colId xmlns:a16="http://schemas.microsoft.com/office/drawing/2014/main" val="1336012923"/>
                        </a:ext>
                      </a:extLst>
                    </a:gridCol>
                    <a:gridCol w="1857022">
                      <a:extLst>
                        <a:ext uri="{9D8B030D-6E8A-4147-A177-3AD203B41FA5}">
                          <a16:colId xmlns:a16="http://schemas.microsoft.com/office/drawing/2014/main" val="2005417038"/>
                        </a:ext>
                      </a:extLst>
                    </a:gridCol>
                    <a:gridCol w="1857022">
                      <a:extLst>
                        <a:ext uri="{9D8B030D-6E8A-4147-A177-3AD203B41FA5}">
                          <a16:colId xmlns:a16="http://schemas.microsoft.com/office/drawing/2014/main" val="3097360371"/>
                        </a:ext>
                      </a:extLst>
                    </a:gridCol>
                  </a:tblGrid>
                  <a:tr h="370840">
                    <a:tc>
                      <a:txBody>
                        <a:bodyPr/>
                        <a:lstStyle/>
                        <a:p>
                          <a:endParaRPr lang="en-US"/>
                        </a:p>
                      </a:txBody>
                      <a:tcPr>
                        <a:blipFill>
                          <a:blip r:embed="rId2"/>
                          <a:stretch>
                            <a:fillRect l="-328" t="-1639" r="-201311" b="-424590"/>
                          </a:stretch>
                        </a:blipFill>
                      </a:tcPr>
                    </a:tc>
                    <a:tc>
                      <a:txBody>
                        <a:bodyPr/>
                        <a:lstStyle/>
                        <a:p>
                          <a:endParaRPr lang="en-US"/>
                        </a:p>
                      </a:txBody>
                      <a:tcPr>
                        <a:blipFill>
                          <a:blip r:embed="rId2"/>
                          <a:stretch>
                            <a:fillRect l="-100658" t="-1639" r="-101974" b="-424590"/>
                          </a:stretch>
                        </a:blipFill>
                      </a:tcPr>
                    </a:tc>
                    <a:tc>
                      <a:txBody>
                        <a:bodyPr/>
                        <a:lstStyle/>
                        <a:p>
                          <a:endParaRPr lang="en-US"/>
                        </a:p>
                      </a:txBody>
                      <a:tcPr>
                        <a:blipFill>
                          <a:blip r:embed="rId2"/>
                          <a:stretch>
                            <a:fillRect l="-200000" t="-1639" r="-1639" b="-424590"/>
                          </a:stretch>
                        </a:blipFill>
                      </a:tcPr>
                    </a:tc>
                    <a:extLst>
                      <a:ext uri="{0D108BD9-81ED-4DB2-BD59-A6C34878D82A}">
                        <a16:rowId xmlns:a16="http://schemas.microsoft.com/office/drawing/2014/main" val="3174223995"/>
                      </a:ext>
                    </a:extLst>
                  </a:tr>
                  <a:tr h="370840">
                    <a:tc>
                      <a:txBody>
                        <a:bodyPr/>
                        <a:lstStyle/>
                        <a:p>
                          <a:endParaRPr lang="en-US"/>
                        </a:p>
                      </a:txBody>
                      <a:tcPr>
                        <a:blipFill>
                          <a:blip r:embed="rId2"/>
                          <a:stretch>
                            <a:fillRect l="-328" t="-101639" r="-201311" b="-324590"/>
                          </a:stretch>
                        </a:blipFill>
                      </a:tcPr>
                    </a:tc>
                    <a:tc>
                      <a:txBody>
                        <a:bodyPr/>
                        <a:lstStyle/>
                        <a:p>
                          <a:endParaRPr lang="en-US"/>
                        </a:p>
                      </a:txBody>
                      <a:tcPr>
                        <a:blipFill>
                          <a:blip r:embed="rId2"/>
                          <a:stretch>
                            <a:fillRect l="-100658" t="-101639" r="-101974" b="-324590"/>
                          </a:stretch>
                        </a:blipFill>
                      </a:tcPr>
                    </a:tc>
                    <a:tc>
                      <a:txBody>
                        <a:bodyPr/>
                        <a:lstStyle/>
                        <a:p>
                          <a:r>
                            <a:rPr lang="en-US" dirty="0"/>
                            <a:t>0.3</a:t>
                          </a:r>
                        </a:p>
                      </a:txBody>
                      <a:tcPr/>
                    </a:tc>
                    <a:extLst>
                      <a:ext uri="{0D108BD9-81ED-4DB2-BD59-A6C34878D82A}">
                        <a16:rowId xmlns:a16="http://schemas.microsoft.com/office/drawing/2014/main" val="3632990085"/>
                      </a:ext>
                    </a:extLst>
                  </a:tr>
                  <a:tr h="370840">
                    <a:tc>
                      <a:txBody>
                        <a:bodyPr/>
                        <a:lstStyle/>
                        <a:p>
                          <a:endParaRPr lang="en-US"/>
                        </a:p>
                      </a:txBody>
                      <a:tcPr>
                        <a:blipFill>
                          <a:blip r:embed="rId2"/>
                          <a:stretch>
                            <a:fillRect l="-328" t="-201639" r="-201311" b="-224590"/>
                          </a:stretch>
                        </a:blipFill>
                      </a:tcPr>
                    </a:tc>
                    <a:tc>
                      <a:txBody>
                        <a:bodyPr/>
                        <a:lstStyle/>
                        <a:p>
                          <a:endParaRPr lang="en-US"/>
                        </a:p>
                      </a:txBody>
                      <a:tcPr>
                        <a:blipFill>
                          <a:blip r:embed="rId2"/>
                          <a:stretch>
                            <a:fillRect l="-100658" t="-201639" r="-101974" b="-224590"/>
                          </a:stretch>
                        </a:blipFill>
                      </a:tcPr>
                    </a:tc>
                    <a:tc>
                      <a:txBody>
                        <a:bodyPr/>
                        <a:lstStyle/>
                        <a:p>
                          <a:r>
                            <a:rPr lang="en-US" dirty="0"/>
                            <a:t>0.1</a:t>
                          </a:r>
                        </a:p>
                      </a:txBody>
                      <a:tcPr/>
                    </a:tc>
                    <a:extLst>
                      <a:ext uri="{0D108BD9-81ED-4DB2-BD59-A6C34878D82A}">
                        <a16:rowId xmlns:a16="http://schemas.microsoft.com/office/drawing/2014/main" val="3767700092"/>
                      </a:ext>
                    </a:extLst>
                  </a:tr>
                  <a:tr h="370840">
                    <a:tc>
                      <a:txBody>
                        <a:bodyPr/>
                        <a:lstStyle/>
                        <a:p>
                          <a:endParaRPr lang="en-US"/>
                        </a:p>
                      </a:txBody>
                      <a:tcPr>
                        <a:blipFill>
                          <a:blip r:embed="rId2"/>
                          <a:stretch>
                            <a:fillRect l="-328" t="-301639" r="-201311" b="-124590"/>
                          </a:stretch>
                        </a:blipFill>
                      </a:tcPr>
                    </a:tc>
                    <a:tc>
                      <a:txBody>
                        <a:bodyPr/>
                        <a:lstStyle/>
                        <a:p>
                          <a:endParaRPr lang="en-US"/>
                        </a:p>
                      </a:txBody>
                      <a:tcPr>
                        <a:blipFill>
                          <a:blip r:embed="rId2"/>
                          <a:stretch>
                            <a:fillRect l="-100658" t="-301639" r="-101974" b="-124590"/>
                          </a:stretch>
                        </a:blipFill>
                      </a:tcPr>
                    </a:tc>
                    <a:tc>
                      <a:txBody>
                        <a:bodyPr/>
                        <a:lstStyle/>
                        <a:p>
                          <a:r>
                            <a:rPr lang="en-US" dirty="0"/>
                            <a:t>0.2</a:t>
                          </a:r>
                        </a:p>
                      </a:txBody>
                      <a:tcPr/>
                    </a:tc>
                    <a:extLst>
                      <a:ext uri="{0D108BD9-81ED-4DB2-BD59-A6C34878D82A}">
                        <a16:rowId xmlns:a16="http://schemas.microsoft.com/office/drawing/2014/main" val="2706289287"/>
                      </a:ext>
                    </a:extLst>
                  </a:tr>
                  <a:tr h="370840">
                    <a:tc>
                      <a:txBody>
                        <a:bodyPr/>
                        <a:lstStyle/>
                        <a:p>
                          <a:endParaRPr lang="en-US"/>
                        </a:p>
                      </a:txBody>
                      <a:tcPr>
                        <a:blipFill>
                          <a:blip r:embed="rId2"/>
                          <a:stretch>
                            <a:fillRect l="-328" t="-401639" r="-201311" b="-24590"/>
                          </a:stretch>
                        </a:blipFill>
                      </a:tcPr>
                    </a:tc>
                    <a:tc>
                      <a:txBody>
                        <a:bodyPr/>
                        <a:lstStyle/>
                        <a:p>
                          <a:endParaRPr lang="en-US"/>
                        </a:p>
                      </a:txBody>
                      <a:tcPr>
                        <a:blipFill>
                          <a:blip r:embed="rId2"/>
                          <a:stretch>
                            <a:fillRect l="-100658" t="-401639" r="-101974" b="-24590"/>
                          </a:stretch>
                        </a:blipFill>
                      </a:tcPr>
                    </a:tc>
                    <a:tc>
                      <a:txBody>
                        <a:bodyPr/>
                        <a:lstStyle/>
                        <a:p>
                          <a:r>
                            <a:rPr lang="en-US" dirty="0"/>
                            <a:t>0.4</a:t>
                          </a:r>
                        </a:p>
                      </a:txBody>
                      <a:tcPr/>
                    </a:tc>
                    <a:extLst>
                      <a:ext uri="{0D108BD9-81ED-4DB2-BD59-A6C34878D82A}">
                        <a16:rowId xmlns:a16="http://schemas.microsoft.com/office/drawing/2014/main" val="835205081"/>
                      </a:ext>
                    </a:extLst>
                  </a:tr>
                </a:tbl>
              </a:graphicData>
            </a:graphic>
          </p:graphicFrame>
        </mc:Fallback>
      </mc:AlternateContent>
    </p:spTree>
    <p:extLst>
      <p:ext uri="{BB962C8B-B14F-4D97-AF65-F5344CB8AC3E}">
        <p14:creationId xmlns:p14="http://schemas.microsoft.com/office/powerpoint/2010/main" val="298118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C3C16-C080-4786-A484-87020A037DC8}"/>
              </a:ext>
            </a:extLst>
          </p:cNvPr>
          <p:cNvSpPr>
            <a:spLocks noGrp="1"/>
          </p:cNvSpPr>
          <p:nvPr>
            <p:ph type="title"/>
          </p:nvPr>
        </p:nvSpPr>
        <p:spPr/>
        <p:txBody>
          <a:bodyPr/>
          <a:lstStyle/>
          <a:p>
            <a:r>
              <a:rPr lang="en-US" dirty="0"/>
              <a:t>The 2028 Election Cycle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1E4750-6B1E-4640-B24D-190A7311F9EB}"/>
                  </a:ext>
                </a:extLst>
              </p:cNvPr>
              <p:cNvSpPr>
                <a:spLocks noGrp="1"/>
              </p:cNvSpPr>
              <p:nvPr>
                <p:ph idx="1"/>
              </p:nvPr>
            </p:nvSpPr>
            <p:spPr>
              <a:xfrm>
                <a:off x="838200" y="1852129"/>
                <a:ext cx="10515600" cy="4351338"/>
              </a:xfrm>
            </p:spPr>
            <p:txBody>
              <a:bodyPr/>
              <a:lstStyle/>
              <a:p>
                <a:r>
                  <a:rPr lang="en-US" dirty="0"/>
                  <a:t>What is the probability that the Democrats win the House?</a:t>
                </a:r>
              </a:p>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𝐷</m:t>
                    </m:r>
                    <m:r>
                      <a:rPr lang="en-US" i="1" dirty="0" smtClean="0">
                        <a:latin typeface="Cambria Math" panose="02040503050406030204" pitchFamily="18" charset="0"/>
                      </a:rPr>
                      <m:t>)</m:t>
                    </m:r>
                  </m:oMath>
                </a14:m>
                <a:endParaRPr lang="en-US" dirty="0"/>
              </a:p>
              <a:p>
                <a:r>
                  <a:rPr lang="en-US" dirty="0"/>
                  <a:t>What rule should we use?</a:t>
                </a:r>
              </a:p>
              <a:p>
                <a:endParaRPr lang="en-US" dirty="0"/>
              </a:p>
              <a:p>
                <a:endParaRPr lang="en-US" dirty="0"/>
              </a:p>
              <a:p>
                <a:endParaRPr lang="en-US" dirty="0"/>
              </a:p>
              <a:p>
                <a:endParaRPr lang="en-US" dirty="0"/>
              </a:p>
              <a:p>
                <a:pPr marL="0" indent="0">
                  <a:buNone/>
                </a:pPr>
                <a:endParaRPr lang="en-US" dirty="0"/>
              </a:p>
              <a:p>
                <a:endParaRPr lang="en-US" dirty="0"/>
              </a:p>
              <a:p>
                <a:pPr marL="0" indent="0">
                  <a:buNone/>
                </a:pPr>
                <a:endParaRPr lang="en-US" dirty="0"/>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721E4750-6B1E-4640-B24D-190A7311F9EB}"/>
                  </a:ext>
                </a:extLst>
              </p:cNvPr>
              <p:cNvSpPr>
                <a:spLocks noGrp="1" noRot="1" noChangeAspect="1" noMove="1" noResize="1" noEditPoints="1" noAdjustHandles="1" noChangeArrowheads="1" noChangeShapeType="1" noTextEdit="1"/>
              </p:cNvSpPr>
              <p:nvPr>
                <p:ph idx="1"/>
              </p:nvPr>
            </p:nvSpPr>
            <p:spPr>
              <a:xfrm>
                <a:off x="838200" y="1852129"/>
                <a:ext cx="10515600" cy="4351338"/>
              </a:xfrm>
              <a:blipFill>
                <a:blip r:embed="rId2"/>
                <a:stretch>
                  <a:fillRect l="-1043"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E28182DB-5E75-850A-0105-7B846661EF23}"/>
                  </a:ext>
                </a:extLst>
              </p:cNvPr>
              <p:cNvGraphicFramePr>
                <a:graphicFrameLocks noGrp="1"/>
              </p:cNvGraphicFramePr>
              <p:nvPr>
                <p:extLst>
                  <p:ext uri="{D42A27DB-BD31-4B8C-83A1-F6EECF244321}">
                    <p14:modId xmlns:p14="http://schemas.microsoft.com/office/powerpoint/2010/main" val="4247721782"/>
                  </p:ext>
                </p:extLst>
              </p:nvPr>
            </p:nvGraphicFramePr>
            <p:xfrm>
              <a:off x="6226195" y="4322763"/>
              <a:ext cx="5571066" cy="1854200"/>
            </p:xfrm>
            <a:graphic>
              <a:graphicData uri="http://schemas.openxmlformats.org/drawingml/2006/table">
                <a:tbl>
                  <a:tblPr firstRow="1" bandRow="1">
                    <a:tableStyleId>{5C22544A-7EE6-4342-B048-85BDC9FD1C3A}</a:tableStyleId>
                  </a:tblPr>
                  <a:tblGrid>
                    <a:gridCol w="1857022">
                      <a:extLst>
                        <a:ext uri="{9D8B030D-6E8A-4147-A177-3AD203B41FA5}">
                          <a16:colId xmlns:a16="http://schemas.microsoft.com/office/drawing/2014/main" val="1336012923"/>
                        </a:ext>
                      </a:extLst>
                    </a:gridCol>
                    <a:gridCol w="1857022">
                      <a:extLst>
                        <a:ext uri="{9D8B030D-6E8A-4147-A177-3AD203B41FA5}">
                          <a16:colId xmlns:a16="http://schemas.microsoft.com/office/drawing/2014/main" val="2005417038"/>
                        </a:ext>
                      </a:extLst>
                    </a:gridCol>
                    <a:gridCol w="1857022">
                      <a:extLst>
                        <a:ext uri="{9D8B030D-6E8A-4147-A177-3AD203B41FA5}">
                          <a16:colId xmlns:a16="http://schemas.microsoft.com/office/drawing/2014/main" val="309736037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𝐻</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17422399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r>
                            <a:rPr lang="en-US" dirty="0"/>
                            <a:t>0.3</a:t>
                          </a:r>
                        </a:p>
                      </a:txBody>
                      <a:tcPr/>
                    </a:tc>
                    <a:extLst>
                      <a:ext uri="{0D108BD9-81ED-4DB2-BD59-A6C34878D82A}">
                        <a16:rowId xmlns:a16="http://schemas.microsoft.com/office/drawing/2014/main" val="363299008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oMath>
                            </m:oMathPara>
                          </a14:m>
                          <a:endParaRPr lang="en-US" dirty="0"/>
                        </a:p>
                      </a:txBody>
                      <a:tcPr/>
                    </a:tc>
                    <a:tc>
                      <a:txBody>
                        <a:bodyPr/>
                        <a:lstStyle/>
                        <a:p>
                          <a:r>
                            <a:rPr lang="en-US" dirty="0"/>
                            <a:t>0.1</a:t>
                          </a:r>
                        </a:p>
                      </a:txBody>
                      <a:tcPr/>
                    </a:tc>
                    <a:extLst>
                      <a:ext uri="{0D108BD9-81ED-4DB2-BD59-A6C34878D82A}">
                        <a16:rowId xmlns:a16="http://schemas.microsoft.com/office/drawing/2014/main" val="3767700092"/>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r>
                            <a:rPr lang="en-US" dirty="0"/>
                            <a:t>0.2</a:t>
                          </a:r>
                        </a:p>
                      </a:txBody>
                      <a:tcPr/>
                    </a:tc>
                    <a:extLst>
                      <a:ext uri="{0D108BD9-81ED-4DB2-BD59-A6C34878D82A}">
                        <a16:rowId xmlns:a16="http://schemas.microsoft.com/office/drawing/2014/main" val="2706289287"/>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𝐷</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a:txBody>
                      <a:tcPr/>
                    </a:tc>
                    <a:tc>
                      <a:txBody>
                        <a:bodyPr/>
                        <a:lstStyle/>
                        <a:p>
                          <a:r>
                            <a:rPr lang="en-US" dirty="0"/>
                            <a:t>0.4</a:t>
                          </a:r>
                        </a:p>
                      </a:txBody>
                      <a:tcPr/>
                    </a:tc>
                    <a:extLst>
                      <a:ext uri="{0D108BD9-81ED-4DB2-BD59-A6C34878D82A}">
                        <a16:rowId xmlns:a16="http://schemas.microsoft.com/office/drawing/2014/main" val="835205081"/>
                      </a:ext>
                    </a:extLst>
                  </a:tr>
                </a:tbl>
              </a:graphicData>
            </a:graphic>
          </p:graphicFrame>
        </mc:Choice>
        <mc:Fallback xmlns="">
          <p:graphicFrame>
            <p:nvGraphicFramePr>
              <p:cNvPr id="5" name="Table 5">
                <a:extLst>
                  <a:ext uri="{FF2B5EF4-FFF2-40B4-BE49-F238E27FC236}">
                    <a16:creationId xmlns:a16="http://schemas.microsoft.com/office/drawing/2014/main" id="{E28182DB-5E75-850A-0105-7B846661EF23}"/>
                  </a:ext>
                </a:extLst>
              </p:cNvPr>
              <p:cNvGraphicFramePr>
                <a:graphicFrameLocks noGrp="1"/>
              </p:cNvGraphicFramePr>
              <p:nvPr>
                <p:extLst>
                  <p:ext uri="{D42A27DB-BD31-4B8C-83A1-F6EECF244321}">
                    <p14:modId xmlns:p14="http://schemas.microsoft.com/office/powerpoint/2010/main" val="4247721782"/>
                  </p:ext>
                </p:extLst>
              </p:nvPr>
            </p:nvGraphicFramePr>
            <p:xfrm>
              <a:off x="6226195" y="4322763"/>
              <a:ext cx="5571066" cy="1854200"/>
            </p:xfrm>
            <a:graphic>
              <a:graphicData uri="http://schemas.openxmlformats.org/drawingml/2006/table">
                <a:tbl>
                  <a:tblPr firstRow="1" bandRow="1">
                    <a:tableStyleId>{5C22544A-7EE6-4342-B048-85BDC9FD1C3A}</a:tableStyleId>
                  </a:tblPr>
                  <a:tblGrid>
                    <a:gridCol w="1857022">
                      <a:extLst>
                        <a:ext uri="{9D8B030D-6E8A-4147-A177-3AD203B41FA5}">
                          <a16:colId xmlns:a16="http://schemas.microsoft.com/office/drawing/2014/main" val="1336012923"/>
                        </a:ext>
                      </a:extLst>
                    </a:gridCol>
                    <a:gridCol w="1857022">
                      <a:extLst>
                        <a:ext uri="{9D8B030D-6E8A-4147-A177-3AD203B41FA5}">
                          <a16:colId xmlns:a16="http://schemas.microsoft.com/office/drawing/2014/main" val="2005417038"/>
                        </a:ext>
                      </a:extLst>
                    </a:gridCol>
                    <a:gridCol w="1857022">
                      <a:extLst>
                        <a:ext uri="{9D8B030D-6E8A-4147-A177-3AD203B41FA5}">
                          <a16:colId xmlns:a16="http://schemas.microsoft.com/office/drawing/2014/main" val="3097360371"/>
                        </a:ext>
                      </a:extLst>
                    </a:gridCol>
                  </a:tblGrid>
                  <a:tr h="370840">
                    <a:tc>
                      <a:txBody>
                        <a:bodyPr/>
                        <a:lstStyle/>
                        <a:p>
                          <a:endParaRPr lang="en-US"/>
                        </a:p>
                      </a:txBody>
                      <a:tcPr>
                        <a:blipFill>
                          <a:blip r:embed="rId3"/>
                          <a:stretch>
                            <a:fillRect l="-328" t="-1639" r="-201311" b="-422951"/>
                          </a:stretch>
                        </a:blipFill>
                      </a:tcPr>
                    </a:tc>
                    <a:tc>
                      <a:txBody>
                        <a:bodyPr/>
                        <a:lstStyle/>
                        <a:p>
                          <a:endParaRPr lang="en-US"/>
                        </a:p>
                      </a:txBody>
                      <a:tcPr>
                        <a:blipFill>
                          <a:blip r:embed="rId3"/>
                          <a:stretch>
                            <a:fillRect l="-100328" t="-1639" r="-101311" b="-422951"/>
                          </a:stretch>
                        </a:blipFill>
                      </a:tcPr>
                    </a:tc>
                    <a:tc>
                      <a:txBody>
                        <a:bodyPr/>
                        <a:lstStyle/>
                        <a:p>
                          <a:endParaRPr lang="en-US"/>
                        </a:p>
                      </a:txBody>
                      <a:tcPr>
                        <a:blipFill>
                          <a:blip r:embed="rId3"/>
                          <a:stretch>
                            <a:fillRect l="-200328" t="-1639" r="-1311" b="-422951"/>
                          </a:stretch>
                        </a:blipFill>
                      </a:tcPr>
                    </a:tc>
                    <a:extLst>
                      <a:ext uri="{0D108BD9-81ED-4DB2-BD59-A6C34878D82A}">
                        <a16:rowId xmlns:a16="http://schemas.microsoft.com/office/drawing/2014/main" val="3174223995"/>
                      </a:ext>
                    </a:extLst>
                  </a:tr>
                  <a:tr h="370840">
                    <a:tc>
                      <a:txBody>
                        <a:bodyPr/>
                        <a:lstStyle/>
                        <a:p>
                          <a:endParaRPr lang="en-US"/>
                        </a:p>
                      </a:txBody>
                      <a:tcPr>
                        <a:blipFill>
                          <a:blip r:embed="rId3"/>
                          <a:stretch>
                            <a:fillRect l="-328" t="-101639" r="-201311" b="-322951"/>
                          </a:stretch>
                        </a:blipFill>
                      </a:tcPr>
                    </a:tc>
                    <a:tc>
                      <a:txBody>
                        <a:bodyPr/>
                        <a:lstStyle/>
                        <a:p>
                          <a:endParaRPr lang="en-US"/>
                        </a:p>
                      </a:txBody>
                      <a:tcPr>
                        <a:blipFill>
                          <a:blip r:embed="rId3"/>
                          <a:stretch>
                            <a:fillRect l="-100328" t="-101639" r="-101311" b="-322951"/>
                          </a:stretch>
                        </a:blipFill>
                      </a:tcPr>
                    </a:tc>
                    <a:tc>
                      <a:txBody>
                        <a:bodyPr/>
                        <a:lstStyle/>
                        <a:p>
                          <a:r>
                            <a:rPr lang="en-US" dirty="0"/>
                            <a:t>0.3</a:t>
                          </a:r>
                        </a:p>
                      </a:txBody>
                      <a:tcPr/>
                    </a:tc>
                    <a:extLst>
                      <a:ext uri="{0D108BD9-81ED-4DB2-BD59-A6C34878D82A}">
                        <a16:rowId xmlns:a16="http://schemas.microsoft.com/office/drawing/2014/main" val="3632990085"/>
                      </a:ext>
                    </a:extLst>
                  </a:tr>
                  <a:tr h="370840">
                    <a:tc>
                      <a:txBody>
                        <a:bodyPr/>
                        <a:lstStyle/>
                        <a:p>
                          <a:endParaRPr lang="en-US"/>
                        </a:p>
                      </a:txBody>
                      <a:tcPr>
                        <a:blipFill>
                          <a:blip r:embed="rId3"/>
                          <a:stretch>
                            <a:fillRect l="-328" t="-201639" r="-201311" b="-222951"/>
                          </a:stretch>
                        </a:blipFill>
                      </a:tcPr>
                    </a:tc>
                    <a:tc>
                      <a:txBody>
                        <a:bodyPr/>
                        <a:lstStyle/>
                        <a:p>
                          <a:endParaRPr lang="en-US"/>
                        </a:p>
                      </a:txBody>
                      <a:tcPr>
                        <a:blipFill>
                          <a:blip r:embed="rId3"/>
                          <a:stretch>
                            <a:fillRect l="-100328" t="-201639" r="-101311" b="-222951"/>
                          </a:stretch>
                        </a:blipFill>
                      </a:tcPr>
                    </a:tc>
                    <a:tc>
                      <a:txBody>
                        <a:bodyPr/>
                        <a:lstStyle/>
                        <a:p>
                          <a:r>
                            <a:rPr lang="en-US" dirty="0"/>
                            <a:t>0.1</a:t>
                          </a:r>
                        </a:p>
                      </a:txBody>
                      <a:tcPr/>
                    </a:tc>
                    <a:extLst>
                      <a:ext uri="{0D108BD9-81ED-4DB2-BD59-A6C34878D82A}">
                        <a16:rowId xmlns:a16="http://schemas.microsoft.com/office/drawing/2014/main" val="3767700092"/>
                      </a:ext>
                    </a:extLst>
                  </a:tr>
                  <a:tr h="370840">
                    <a:tc>
                      <a:txBody>
                        <a:bodyPr/>
                        <a:lstStyle/>
                        <a:p>
                          <a:endParaRPr lang="en-US"/>
                        </a:p>
                      </a:txBody>
                      <a:tcPr>
                        <a:blipFill>
                          <a:blip r:embed="rId3"/>
                          <a:stretch>
                            <a:fillRect l="-328" t="-301639" r="-201311" b="-122951"/>
                          </a:stretch>
                        </a:blipFill>
                      </a:tcPr>
                    </a:tc>
                    <a:tc>
                      <a:txBody>
                        <a:bodyPr/>
                        <a:lstStyle/>
                        <a:p>
                          <a:endParaRPr lang="en-US"/>
                        </a:p>
                      </a:txBody>
                      <a:tcPr>
                        <a:blipFill>
                          <a:blip r:embed="rId3"/>
                          <a:stretch>
                            <a:fillRect l="-100328" t="-301639" r="-101311" b="-122951"/>
                          </a:stretch>
                        </a:blipFill>
                      </a:tcPr>
                    </a:tc>
                    <a:tc>
                      <a:txBody>
                        <a:bodyPr/>
                        <a:lstStyle/>
                        <a:p>
                          <a:r>
                            <a:rPr lang="en-US" dirty="0"/>
                            <a:t>0.2</a:t>
                          </a:r>
                        </a:p>
                      </a:txBody>
                      <a:tcPr/>
                    </a:tc>
                    <a:extLst>
                      <a:ext uri="{0D108BD9-81ED-4DB2-BD59-A6C34878D82A}">
                        <a16:rowId xmlns:a16="http://schemas.microsoft.com/office/drawing/2014/main" val="2706289287"/>
                      </a:ext>
                    </a:extLst>
                  </a:tr>
                  <a:tr h="370840">
                    <a:tc>
                      <a:txBody>
                        <a:bodyPr/>
                        <a:lstStyle/>
                        <a:p>
                          <a:endParaRPr lang="en-US"/>
                        </a:p>
                      </a:txBody>
                      <a:tcPr>
                        <a:blipFill>
                          <a:blip r:embed="rId3"/>
                          <a:stretch>
                            <a:fillRect l="-328" t="-401639" r="-201311" b="-22951"/>
                          </a:stretch>
                        </a:blipFill>
                      </a:tcPr>
                    </a:tc>
                    <a:tc>
                      <a:txBody>
                        <a:bodyPr/>
                        <a:lstStyle/>
                        <a:p>
                          <a:endParaRPr lang="en-US"/>
                        </a:p>
                      </a:txBody>
                      <a:tcPr>
                        <a:blipFill>
                          <a:blip r:embed="rId3"/>
                          <a:stretch>
                            <a:fillRect l="-100328" t="-401639" r="-101311" b="-22951"/>
                          </a:stretch>
                        </a:blipFill>
                      </a:tcPr>
                    </a:tc>
                    <a:tc>
                      <a:txBody>
                        <a:bodyPr/>
                        <a:lstStyle/>
                        <a:p>
                          <a:r>
                            <a:rPr lang="en-US" dirty="0"/>
                            <a:t>0.4</a:t>
                          </a:r>
                        </a:p>
                      </a:txBody>
                      <a:tcPr/>
                    </a:tc>
                    <a:extLst>
                      <a:ext uri="{0D108BD9-81ED-4DB2-BD59-A6C34878D82A}">
                        <a16:rowId xmlns:a16="http://schemas.microsoft.com/office/drawing/2014/main" val="835205081"/>
                      </a:ext>
                    </a:extLst>
                  </a:tr>
                </a:tbl>
              </a:graphicData>
            </a:graphic>
          </p:graphicFrame>
        </mc:Fallback>
      </mc:AlternateContent>
    </p:spTree>
    <p:extLst>
      <p:ext uri="{BB962C8B-B14F-4D97-AF65-F5344CB8AC3E}">
        <p14:creationId xmlns:p14="http://schemas.microsoft.com/office/powerpoint/2010/main" val="1914400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C3C16-C080-4786-A484-87020A037DC8}"/>
              </a:ext>
            </a:extLst>
          </p:cNvPr>
          <p:cNvSpPr>
            <a:spLocks noGrp="1"/>
          </p:cNvSpPr>
          <p:nvPr>
            <p:ph type="title"/>
          </p:nvPr>
        </p:nvSpPr>
        <p:spPr/>
        <p:txBody>
          <a:bodyPr/>
          <a:lstStyle/>
          <a:p>
            <a:r>
              <a:rPr lang="en-US" dirty="0"/>
              <a:t>The 2028 Election Cycle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1E4750-6B1E-4640-B24D-190A7311F9EB}"/>
                  </a:ext>
                </a:extLst>
              </p:cNvPr>
              <p:cNvSpPr>
                <a:spLocks noGrp="1"/>
              </p:cNvSpPr>
              <p:nvPr>
                <p:ph idx="1"/>
              </p:nvPr>
            </p:nvSpPr>
            <p:spPr>
              <a:xfrm>
                <a:off x="838200" y="1852129"/>
                <a:ext cx="10515600" cy="4351338"/>
              </a:xfrm>
            </p:spPr>
            <p:txBody>
              <a:bodyPr/>
              <a:lstStyle/>
              <a:p>
                <a:r>
                  <a:rPr lang="en-US" dirty="0"/>
                  <a:t>What is the probability that the Democrats win the House?</a:t>
                </a:r>
              </a:p>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𝐷</m:t>
                    </m:r>
                    <m:r>
                      <a:rPr lang="en-US" i="1" dirty="0" smtClean="0">
                        <a:latin typeface="Cambria Math" panose="02040503050406030204" pitchFamily="18" charset="0"/>
                      </a:rPr>
                      <m:t>)</m:t>
                    </m:r>
                  </m:oMath>
                </a14:m>
                <a:endParaRPr lang="en-US" dirty="0"/>
              </a:p>
              <a:p>
                <a:r>
                  <a:rPr lang="en-US" dirty="0"/>
                  <a:t>What rule should we use?</a:t>
                </a:r>
              </a:p>
              <a:p>
                <a:endParaRPr lang="en-US" dirty="0"/>
              </a:p>
              <a:p>
                <a:endParaRPr lang="en-US" dirty="0"/>
              </a:p>
              <a:p>
                <a:endParaRPr lang="en-US" dirty="0"/>
              </a:p>
              <a:p>
                <a:endParaRPr lang="en-US" dirty="0"/>
              </a:p>
              <a:p>
                <a:pPr marL="0" indent="0">
                  <a:buNone/>
                </a:pPr>
                <a:endParaRPr lang="en-US" dirty="0"/>
              </a:p>
              <a:p>
                <a:endParaRPr lang="en-US" dirty="0"/>
              </a:p>
              <a:p>
                <a:pPr marL="0" indent="0">
                  <a:buNone/>
                </a:pPr>
                <a:endParaRPr lang="en-US" dirty="0"/>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721E4750-6B1E-4640-B24D-190A7311F9EB}"/>
                  </a:ext>
                </a:extLst>
              </p:cNvPr>
              <p:cNvSpPr>
                <a:spLocks noGrp="1" noRot="1" noChangeAspect="1" noMove="1" noResize="1" noEditPoints="1" noAdjustHandles="1" noChangeArrowheads="1" noChangeShapeType="1" noTextEdit="1"/>
              </p:cNvSpPr>
              <p:nvPr>
                <p:ph idx="1"/>
              </p:nvPr>
            </p:nvSpPr>
            <p:spPr>
              <a:xfrm>
                <a:off x="838200" y="1852129"/>
                <a:ext cx="10515600" cy="4351338"/>
              </a:xfrm>
              <a:blipFill>
                <a:blip r:embed="rId2"/>
                <a:stretch>
                  <a:fillRect l="-1043"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E28182DB-5E75-850A-0105-7B846661EF23}"/>
                  </a:ext>
                </a:extLst>
              </p:cNvPr>
              <p:cNvGraphicFramePr>
                <a:graphicFrameLocks noGrp="1"/>
              </p:cNvGraphicFramePr>
              <p:nvPr>
                <p:extLst>
                  <p:ext uri="{D42A27DB-BD31-4B8C-83A1-F6EECF244321}">
                    <p14:modId xmlns:p14="http://schemas.microsoft.com/office/powerpoint/2010/main" val="2981192880"/>
                  </p:ext>
                </p:extLst>
              </p:nvPr>
            </p:nvGraphicFramePr>
            <p:xfrm>
              <a:off x="6226195" y="4322763"/>
              <a:ext cx="5571066" cy="1854200"/>
            </p:xfrm>
            <a:graphic>
              <a:graphicData uri="http://schemas.openxmlformats.org/drawingml/2006/table">
                <a:tbl>
                  <a:tblPr firstRow="1" bandRow="1">
                    <a:tableStyleId>{5C22544A-7EE6-4342-B048-85BDC9FD1C3A}</a:tableStyleId>
                  </a:tblPr>
                  <a:tblGrid>
                    <a:gridCol w="1857022">
                      <a:extLst>
                        <a:ext uri="{9D8B030D-6E8A-4147-A177-3AD203B41FA5}">
                          <a16:colId xmlns:a16="http://schemas.microsoft.com/office/drawing/2014/main" val="1336012923"/>
                        </a:ext>
                      </a:extLst>
                    </a:gridCol>
                    <a:gridCol w="1857022">
                      <a:extLst>
                        <a:ext uri="{9D8B030D-6E8A-4147-A177-3AD203B41FA5}">
                          <a16:colId xmlns:a16="http://schemas.microsoft.com/office/drawing/2014/main" val="2005417038"/>
                        </a:ext>
                      </a:extLst>
                    </a:gridCol>
                    <a:gridCol w="1857022">
                      <a:extLst>
                        <a:ext uri="{9D8B030D-6E8A-4147-A177-3AD203B41FA5}">
                          <a16:colId xmlns:a16="http://schemas.microsoft.com/office/drawing/2014/main" val="309736037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𝐻</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17422399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r>
                            <a:rPr lang="en-US" dirty="0"/>
                            <a:t>0.3</a:t>
                          </a:r>
                        </a:p>
                      </a:txBody>
                      <a:tcPr/>
                    </a:tc>
                    <a:extLst>
                      <a:ext uri="{0D108BD9-81ED-4DB2-BD59-A6C34878D82A}">
                        <a16:rowId xmlns:a16="http://schemas.microsoft.com/office/drawing/2014/main" val="363299008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oMath>
                            </m:oMathPara>
                          </a14:m>
                          <a:endParaRPr lang="en-US" dirty="0"/>
                        </a:p>
                      </a:txBody>
                      <a:tcPr/>
                    </a:tc>
                    <a:tc>
                      <a:txBody>
                        <a:bodyPr/>
                        <a:lstStyle/>
                        <a:p>
                          <a:r>
                            <a:rPr lang="en-US" dirty="0"/>
                            <a:t>0.1</a:t>
                          </a:r>
                        </a:p>
                      </a:txBody>
                      <a:tcPr/>
                    </a:tc>
                    <a:extLst>
                      <a:ext uri="{0D108BD9-81ED-4DB2-BD59-A6C34878D82A}">
                        <a16:rowId xmlns:a16="http://schemas.microsoft.com/office/drawing/2014/main" val="3767700092"/>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oMath>
                            </m:oMathPara>
                          </a14:m>
                          <a:endParaRPr lang="en-US"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solidFill>
                          <a:schemeClr val="accent2"/>
                        </a:solidFill>
                      </a:tcPr>
                    </a:tc>
                    <a:tc>
                      <a:txBody>
                        <a:bodyPr/>
                        <a:lstStyle/>
                        <a:p>
                          <a:r>
                            <a:rPr lang="en-US" dirty="0"/>
                            <a:t>0.2</a:t>
                          </a:r>
                        </a:p>
                      </a:txBody>
                      <a:tcPr>
                        <a:solidFill>
                          <a:schemeClr val="accent2"/>
                        </a:solidFill>
                      </a:tcPr>
                    </a:tc>
                    <a:extLst>
                      <a:ext uri="{0D108BD9-81ED-4DB2-BD59-A6C34878D82A}">
                        <a16:rowId xmlns:a16="http://schemas.microsoft.com/office/drawing/2014/main" val="2706289287"/>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𝐷</m:t>
                                </m:r>
                              </m:oMath>
                            </m:oMathPara>
                          </a14:m>
                          <a:endParaRPr lang="en-US"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a:txBody>
                      <a:tcPr>
                        <a:solidFill>
                          <a:schemeClr val="accent2"/>
                        </a:solidFill>
                      </a:tcPr>
                    </a:tc>
                    <a:tc>
                      <a:txBody>
                        <a:bodyPr/>
                        <a:lstStyle/>
                        <a:p>
                          <a:r>
                            <a:rPr lang="en-US" dirty="0"/>
                            <a:t>0.4</a:t>
                          </a:r>
                        </a:p>
                      </a:txBody>
                      <a:tcPr>
                        <a:solidFill>
                          <a:schemeClr val="accent2"/>
                        </a:solidFill>
                      </a:tcPr>
                    </a:tc>
                    <a:extLst>
                      <a:ext uri="{0D108BD9-81ED-4DB2-BD59-A6C34878D82A}">
                        <a16:rowId xmlns:a16="http://schemas.microsoft.com/office/drawing/2014/main" val="835205081"/>
                      </a:ext>
                    </a:extLst>
                  </a:tr>
                </a:tbl>
              </a:graphicData>
            </a:graphic>
          </p:graphicFrame>
        </mc:Choice>
        <mc:Fallback xmlns="">
          <p:graphicFrame>
            <p:nvGraphicFramePr>
              <p:cNvPr id="5" name="Table 5">
                <a:extLst>
                  <a:ext uri="{FF2B5EF4-FFF2-40B4-BE49-F238E27FC236}">
                    <a16:creationId xmlns:a16="http://schemas.microsoft.com/office/drawing/2014/main" id="{E28182DB-5E75-850A-0105-7B846661EF23}"/>
                  </a:ext>
                </a:extLst>
              </p:cNvPr>
              <p:cNvGraphicFramePr>
                <a:graphicFrameLocks noGrp="1"/>
              </p:cNvGraphicFramePr>
              <p:nvPr>
                <p:extLst>
                  <p:ext uri="{D42A27DB-BD31-4B8C-83A1-F6EECF244321}">
                    <p14:modId xmlns:p14="http://schemas.microsoft.com/office/powerpoint/2010/main" val="2981192880"/>
                  </p:ext>
                </p:extLst>
              </p:nvPr>
            </p:nvGraphicFramePr>
            <p:xfrm>
              <a:off x="6226195" y="4322763"/>
              <a:ext cx="5571066" cy="1854200"/>
            </p:xfrm>
            <a:graphic>
              <a:graphicData uri="http://schemas.openxmlformats.org/drawingml/2006/table">
                <a:tbl>
                  <a:tblPr firstRow="1" bandRow="1">
                    <a:tableStyleId>{5C22544A-7EE6-4342-B048-85BDC9FD1C3A}</a:tableStyleId>
                  </a:tblPr>
                  <a:tblGrid>
                    <a:gridCol w="1857022">
                      <a:extLst>
                        <a:ext uri="{9D8B030D-6E8A-4147-A177-3AD203B41FA5}">
                          <a16:colId xmlns:a16="http://schemas.microsoft.com/office/drawing/2014/main" val="1336012923"/>
                        </a:ext>
                      </a:extLst>
                    </a:gridCol>
                    <a:gridCol w="1857022">
                      <a:extLst>
                        <a:ext uri="{9D8B030D-6E8A-4147-A177-3AD203B41FA5}">
                          <a16:colId xmlns:a16="http://schemas.microsoft.com/office/drawing/2014/main" val="2005417038"/>
                        </a:ext>
                      </a:extLst>
                    </a:gridCol>
                    <a:gridCol w="1857022">
                      <a:extLst>
                        <a:ext uri="{9D8B030D-6E8A-4147-A177-3AD203B41FA5}">
                          <a16:colId xmlns:a16="http://schemas.microsoft.com/office/drawing/2014/main" val="3097360371"/>
                        </a:ext>
                      </a:extLst>
                    </a:gridCol>
                  </a:tblGrid>
                  <a:tr h="370840">
                    <a:tc>
                      <a:txBody>
                        <a:bodyPr/>
                        <a:lstStyle/>
                        <a:p>
                          <a:endParaRPr lang="en-US"/>
                        </a:p>
                      </a:txBody>
                      <a:tcPr>
                        <a:blipFill>
                          <a:blip r:embed="rId3"/>
                          <a:stretch>
                            <a:fillRect l="-328" t="-1639" r="-201311" b="-422951"/>
                          </a:stretch>
                        </a:blipFill>
                      </a:tcPr>
                    </a:tc>
                    <a:tc>
                      <a:txBody>
                        <a:bodyPr/>
                        <a:lstStyle/>
                        <a:p>
                          <a:endParaRPr lang="en-US"/>
                        </a:p>
                      </a:txBody>
                      <a:tcPr>
                        <a:blipFill>
                          <a:blip r:embed="rId3"/>
                          <a:stretch>
                            <a:fillRect l="-100328" t="-1639" r="-101311" b="-422951"/>
                          </a:stretch>
                        </a:blipFill>
                      </a:tcPr>
                    </a:tc>
                    <a:tc>
                      <a:txBody>
                        <a:bodyPr/>
                        <a:lstStyle/>
                        <a:p>
                          <a:endParaRPr lang="en-US"/>
                        </a:p>
                      </a:txBody>
                      <a:tcPr>
                        <a:blipFill>
                          <a:blip r:embed="rId3"/>
                          <a:stretch>
                            <a:fillRect l="-200328" t="-1639" r="-1311" b="-422951"/>
                          </a:stretch>
                        </a:blipFill>
                      </a:tcPr>
                    </a:tc>
                    <a:extLst>
                      <a:ext uri="{0D108BD9-81ED-4DB2-BD59-A6C34878D82A}">
                        <a16:rowId xmlns:a16="http://schemas.microsoft.com/office/drawing/2014/main" val="3174223995"/>
                      </a:ext>
                    </a:extLst>
                  </a:tr>
                  <a:tr h="370840">
                    <a:tc>
                      <a:txBody>
                        <a:bodyPr/>
                        <a:lstStyle/>
                        <a:p>
                          <a:endParaRPr lang="en-US"/>
                        </a:p>
                      </a:txBody>
                      <a:tcPr>
                        <a:blipFill>
                          <a:blip r:embed="rId3"/>
                          <a:stretch>
                            <a:fillRect l="-328" t="-101639" r="-201311" b="-322951"/>
                          </a:stretch>
                        </a:blipFill>
                      </a:tcPr>
                    </a:tc>
                    <a:tc>
                      <a:txBody>
                        <a:bodyPr/>
                        <a:lstStyle/>
                        <a:p>
                          <a:endParaRPr lang="en-US"/>
                        </a:p>
                      </a:txBody>
                      <a:tcPr>
                        <a:blipFill>
                          <a:blip r:embed="rId3"/>
                          <a:stretch>
                            <a:fillRect l="-100328" t="-101639" r="-101311" b="-322951"/>
                          </a:stretch>
                        </a:blipFill>
                      </a:tcPr>
                    </a:tc>
                    <a:tc>
                      <a:txBody>
                        <a:bodyPr/>
                        <a:lstStyle/>
                        <a:p>
                          <a:r>
                            <a:rPr lang="en-US" dirty="0"/>
                            <a:t>0.3</a:t>
                          </a:r>
                        </a:p>
                      </a:txBody>
                      <a:tcPr/>
                    </a:tc>
                    <a:extLst>
                      <a:ext uri="{0D108BD9-81ED-4DB2-BD59-A6C34878D82A}">
                        <a16:rowId xmlns:a16="http://schemas.microsoft.com/office/drawing/2014/main" val="3632990085"/>
                      </a:ext>
                    </a:extLst>
                  </a:tr>
                  <a:tr h="370840">
                    <a:tc>
                      <a:txBody>
                        <a:bodyPr/>
                        <a:lstStyle/>
                        <a:p>
                          <a:endParaRPr lang="en-US"/>
                        </a:p>
                      </a:txBody>
                      <a:tcPr>
                        <a:blipFill>
                          <a:blip r:embed="rId3"/>
                          <a:stretch>
                            <a:fillRect l="-328" t="-201639" r="-201311" b="-222951"/>
                          </a:stretch>
                        </a:blipFill>
                      </a:tcPr>
                    </a:tc>
                    <a:tc>
                      <a:txBody>
                        <a:bodyPr/>
                        <a:lstStyle/>
                        <a:p>
                          <a:endParaRPr lang="en-US"/>
                        </a:p>
                      </a:txBody>
                      <a:tcPr>
                        <a:blipFill>
                          <a:blip r:embed="rId3"/>
                          <a:stretch>
                            <a:fillRect l="-100328" t="-201639" r="-101311" b="-222951"/>
                          </a:stretch>
                        </a:blipFill>
                      </a:tcPr>
                    </a:tc>
                    <a:tc>
                      <a:txBody>
                        <a:bodyPr/>
                        <a:lstStyle/>
                        <a:p>
                          <a:r>
                            <a:rPr lang="en-US" dirty="0"/>
                            <a:t>0.1</a:t>
                          </a:r>
                        </a:p>
                      </a:txBody>
                      <a:tcPr/>
                    </a:tc>
                    <a:extLst>
                      <a:ext uri="{0D108BD9-81ED-4DB2-BD59-A6C34878D82A}">
                        <a16:rowId xmlns:a16="http://schemas.microsoft.com/office/drawing/2014/main" val="3767700092"/>
                      </a:ext>
                    </a:extLst>
                  </a:tr>
                  <a:tr h="370840">
                    <a:tc>
                      <a:txBody>
                        <a:bodyPr/>
                        <a:lstStyle/>
                        <a:p>
                          <a:endParaRPr lang="en-US"/>
                        </a:p>
                      </a:txBody>
                      <a:tcPr>
                        <a:blipFill>
                          <a:blip r:embed="rId3"/>
                          <a:stretch>
                            <a:fillRect l="-328" t="-301639" r="-201311" b="-122951"/>
                          </a:stretch>
                        </a:blipFill>
                      </a:tcPr>
                    </a:tc>
                    <a:tc>
                      <a:txBody>
                        <a:bodyPr/>
                        <a:lstStyle/>
                        <a:p>
                          <a:endParaRPr lang="en-US"/>
                        </a:p>
                      </a:txBody>
                      <a:tcPr>
                        <a:blipFill>
                          <a:blip r:embed="rId3"/>
                          <a:stretch>
                            <a:fillRect l="-100328" t="-301639" r="-101311" b="-122951"/>
                          </a:stretch>
                        </a:blipFill>
                      </a:tcPr>
                    </a:tc>
                    <a:tc>
                      <a:txBody>
                        <a:bodyPr/>
                        <a:lstStyle/>
                        <a:p>
                          <a:r>
                            <a:rPr lang="en-US" dirty="0"/>
                            <a:t>0.2</a:t>
                          </a:r>
                        </a:p>
                      </a:txBody>
                      <a:tcPr>
                        <a:solidFill>
                          <a:schemeClr val="accent2"/>
                        </a:solidFill>
                      </a:tcPr>
                    </a:tc>
                    <a:extLst>
                      <a:ext uri="{0D108BD9-81ED-4DB2-BD59-A6C34878D82A}">
                        <a16:rowId xmlns:a16="http://schemas.microsoft.com/office/drawing/2014/main" val="2706289287"/>
                      </a:ext>
                    </a:extLst>
                  </a:tr>
                  <a:tr h="370840">
                    <a:tc>
                      <a:txBody>
                        <a:bodyPr/>
                        <a:lstStyle/>
                        <a:p>
                          <a:endParaRPr lang="en-US"/>
                        </a:p>
                      </a:txBody>
                      <a:tcPr>
                        <a:blipFill>
                          <a:blip r:embed="rId3"/>
                          <a:stretch>
                            <a:fillRect l="-328" t="-401639" r="-201311" b="-22951"/>
                          </a:stretch>
                        </a:blipFill>
                      </a:tcPr>
                    </a:tc>
                    <a:tc>
                      <a:txBody>
                        <a:bodyPr/>
                        <a:lstStyle/>
                        <a:p>
                          <a:endParaRPr lang="en-US"/>
                        </a:p>
                      </a:txBody>
                      <a:tcPr>
                        <a:blipFill>
                          <a:blip r:embed="rId3"/>
                          <a:stretch>
                            <a:fillRect l="-100328" t="-401639" r="-101311" b="-22951"/>
                          </a:stretch>
                        </a:blipFill>
                      </a:tcPr>
                    </a:tc>
                    <a:tc>
                      <a:txBody>
                        <a:bodyPr/>
                        <a:lstStyle/>
                        <a:p>
                          <a:r>
                            <a:rPr lang="en-US" dirty="0"/>
                            <a:t>0.4</a:t>
                          </a:r>
                        </a:p>
                      </a:txBody>
                      <a:tcPr>
                        <a:solidFill>
                          <a:schemeClr val="accent2"/>
                        </a:solidFill>
                      </a:tcPr>
                    </a:tc>
                    <a:extLst>
                      <a:ext uri="{0D108BD9-81ED-4DB2-BD59-A6C34878D82A}">
                        <a16:rowId xmlns:a16="http://schemas.microsoft.com/office/drawing/2014/main" val="835205081"/>
                      </a:ext>
                    </a:extLst>
                  </a:tr>
                </a:tbl>
              </a:graphicData>
            </a:graphic>
          </p:graphicFrame>
        </mc:Fallback>
      </mc:AlternateContent>
    </p:spTree>
    <p:extLst>
      <p:ext uri="{BB962C8B-B14F-4D97-AF65-F5344CB8AC3E}">
        <p14:creationId xmlns:p14="http://schemas.microsoft.com/office/powerpoint/2010/main" val="2967654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065C8-1693-43A9-AB80-B5ABD2BCBCC2}"/>
              </a:ext>
            </a:extLst>
          </p:cNvPr>
          <p:cNvSpPr>
            <a:spLocks noGrp="1"/>
          </p:cNvSpPr>
          <p:nvPr>
            <p:ph type="title"/>
          </p:nvPr>
        </p:nvSpPr>
        <p:spPr/>
        <p:txBody>
          <a:bodyPr/>
          <a:lstStyle/>
          <a:p>
            <a:r>
              <a:rPr lang="en-US" dirty="0"/>
              <a:t>Induction</a:t>
            </a:r>
          </a:p>
        </p:txBody>
      </p:sp>
      <p:sp>
        <p:nvSpPr>
          <p:cNvPr id="3" name="Content Placeholder 2">
            <a:extLst>
              <a:ext uri="{FF2B5EF4-FFF2-40B4-BE49-F238E27FC236}">
                <a16:creationId xmlns:a16="http://schemas.microsoft.com/office/drawing/2014/main" id="{ECA04CF1-E136-078E-5F36-76196EFE37C2}"/>
              </a:ext>
            </a:extLst>
          </p:cNvPr>
          <p:cNvSpPr>
            <a:spLocks noGrp="1"/>
          </p:cNvSpPr>
          <p:nvPr>
            <p:ph idx="1"/>
          </p:nvPr>
        </p:nvSpPr>
        <p:spPr>
          <a:xfrm>
            <a:off x="348342" y="1825625"/>
            <a:ext cx="5924909" cy="4351338"/>
          </a:xfrm>
        </p:spPr>
        <p:txBody>
          <a:bodyPr/>
          <a:lstStyle/>
          <a:p>
            <a:r>
              <a:rPr lang="en-US" dirty="0"/>
              <a:t>Is the answer always going to be 4/52?</a:t>
            </a:r>
          </a:p>
          <a:p>
            <a:endParaRPr lang="en-US" dirty="0"/>
          </a:p>
          <a:p>
            <a:r>
              <a:rPr lang="en-US" dirty="0"/>
              <a:t>How do we know?</a:t>
            </a:r>
          </a:p>
          <a:p>
            <a:endParaRPr lang="en-US" dirty="0"/>
          </a:p>
          <a:p>
            <a:r>
              <a:rPr lang="en-US" dirty="0"/>
              <a:t>Via induction:</a:t>
            </a:r>
          </a:p>
          <a:p>
            <a:pPr lvl="1"/>
            <a:r>
              <a:rPr lang="en-US" dirty="0"/>
              <a:t>Generating principles from data </a:t>
            </a:r>
          </a:p>
          <a:p>
            <a:endParaRPr lang="en-US" dirty="0"/>
          </a:p>
        </p:txBody>
      </p:sp>
      <p:pic>
        <p:nvPicPr>
          <p:cNvPr id="2050" name="Picture 2">
            <a:extLst>
              <a:ext uri="{FF2B5EF4-FFF2-40B4-BE49-F238E27FC236}">
                <a16:creationId xmlns:a16="http://schemas.microsoft.com/office/drawing/2014/main" id="{F7D1C3A7-0DF4-9A9E-0E14-8BC77D349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3150" y="0"/>
            <a:ext cx="60388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803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C3C16-C080-4786-A484-87020A037DC8}"/>
              </a:ext>
            </a:extLst>
          </p:cNvPr>
          <p:cNvSpPr>
            <a:spLocks noGrp="1"/>
          </p:cNvSpPr>
          <p:nvPr>
            <p:ph type="title"/>
          </p:nvPr>
        </p:nvSpPr>
        <p:spPr/>
        <p:txBody>
          <a:bodyPr/>
          <a:lstStyle/>
          <a:p>
            <a:r>
              <a:rPr lang="en-US" dirty="0"/>
              <a:t>The 2028 Election Cycle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1E4750-6B1E-4640-B24D-190A7311F9EB}"/>
                  </a:ext>
                </a:extLst>
              </p:cNvPr>
              <p:cNvSpPr>
                <a:spLocks noGrp="1"/>
              </p:cNvSpPr>
              <p:nvPr>
                <p:ph idx="1"/>
              </p:nvPr>
            </p:nvSpPr>
            <p:spPr>
              <a:xfrm>
                <a:off x="838200" y="1852129"/>
                <a:ext cx="10515600" cy="4351338"/>
              </a:xfrm>
            </p:spPr>
            <p:txBody>
              <a:bodyPr/>
              <a:lstStyle/>
              <a:p>
                <a:r>
                  <a:rPr lang="en-US" dirty="0"/>
                  <a:t>What is the probability that the Democrats win the House?</a:t>
                </a:r>
              </a:p>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𝐷</m:t>
                    </m:r>
                    <m:r>
                      <a:rPr lang="en-US" i="1" dirty="0" smtClean="0">
                        <a:latin typeface="Cambria Math" panose="02040503050406030204" pitchFamily="18" charset="0"/>
                      </a:rPr>
                      <m:t>)</m:t>
                    </m:r>
                  </m:oMath>
                </a14:m>
                <a:endParaRPr lang="en-US" dirty="0"/>
              </a:p>
              <a:p>
                <a:r>
                  <a:rPr lang="en-US" dirty="0"/>
                  <a:t>What rule should we use?</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𝑅</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𝐷</m:t>
                        </m:r>
                      </m:e>
                    </m:d>
                    <m:r>
                      <a:rPr lang="en-US" b="0" i="1" smtClean="0">
                        <a:latin typeface="Cambria Math" panose="02040503050406030204" pitchFamily="18" charset="0"/>
                      </a:rPr>
                      <m:t>=.2+.4=.6</m:t>
                    </m:r>
                  </m:oMath>
                </a14:m>
                <a:endParaRPr lang="en-US" dirty="0"/>
              </a:p>
              <a:p>
                <a:endParaRPr lang="en-US" dirty="0"/>
              </a:p>
              <a:p>
                <a:endParaRPr lang="en-US" dirty="0"/>
              </a:p>
              <a:p>
                <a:endParaRPr lang="en-US" dirty="0"/>
              </a:p>
              <a:p>
                <a:endParaRPr lang="en-US" dirty="0"/>
              </a:p>
              <a:p>
                <a:pPr marL="0" indent="0">
                  <a:buNone/>
                </a:pPr>
                <a:endParaRPr lang="en-US" dirty="0"/>
              </a:p>
              <a:p>
                <a:endParaRPr lang="en-US" dirty="0"/>
              </a:p>
              <a:p>
                <a:pPr marL="0" indent="0">
                  <a:buNone/>
                </a:pPr>
                <a:endParaRPr lang="en-US" dirty="0"/>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721E4750-6B1E-4640-B24D-190A7311F9EB}"/>
                  </a:ext>
                </a:extLst>
              </p:cNvPr>
              <p:cNvSpPr>
                <a:spLocks noGrp="1" noRot="1" noChangeAspect="1" noMove="1" noResize="1" noEditPoints="1" noAdjustHandles="1" noChangeArrowheads="1" noChangeShapeType="1" noTextEdit="1"/>
              </p:cNvSpPr>
              <p:nvPr>
                <p:ph idx="1"/>
              </p:nvPr>
            </p:nvSpPr>
            <p:spPr>
              <a:xfrm>
                <a:off x="838200" y="1852129"/>
                <a:ext cx="10515600" cy="4351338"/>
              </a:xfrm>
              <a:blipFill>
                <a:blip r:embed="rId2"/>
                <a:stretch>
                  <a:fillRect l="-1043" t="-2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E28182DB-5E75-850A-0105-7B846661EF23}"/>
                  </a:ext>
                </a:extLst>
              </p:cNvPr>
              <p:cNvGraphicFramePr>
                <a:graphicFrameLocks noGrp="1"/>
              </p:cNvGraphicFramePr>
              <p:nvPr/>
            </p:nvGraphicFramePr>
            <p:xfrm>
              <a:off x="6226195" y="4322763"/>
              <a:ext cx="5571066" cy="1854200"/>
            </p:xfrm>
            <a:graphic>
              <a:graphicData uri="http://schemas.openxmlformats.org/drawingml/2006/table">
                <a:tbl>
                  <a:tblPr firstRow="1" bandRow="1">
                    <a:tableStyleId>{5C22544A-7EE6-4342-B048-85BDC9FD1C3A}</a:tableStyleId>
                  </a:tblPr>
                  <a:tblGrid>
                    <a:gridCol w="1857022">
                      <a:extLst>
                        <a:ext uri="{9D8B030D-6E8A-4147-A177-3AD203B41FA5}">
                          <a16:colId xmlns:a16="http://schemas.microsoft.com/office/drawing/2014/main" val="1336012923"/>
                        </a:ext>
                      </a:extLst>
                    </a:gridCol>
                    <a:gridCol w="1857022">
                      <a:extLst>
                        <a:ext uri="{9D8B030D-6E8A-4147-A177-3AD203B41FA5}">
                          <a16:colId xmlns:a16="http://schemas.microsoft.com/office/drawing/2014/main" val="2005417038"/>
                        </a:ext>
                      </a:extLst>
                    </a:gridCol>
                    <a:gridCol w="1857022">
                      <a:extLst>
                        <a:ext uri="{9D8B030D-6E8A-4147-A177-3AD203B41FA5}">
                          <a16:colId xmlns:a16="http://schemas.microsoft.com/office/drawing/2014/main" val="309736037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𝐻</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17422399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r>
                            <a:rPr lang="en-US" dirty="0"/>
                            <a:t>0.3</a:t>
                          </a:r>
                        </a:p>
                      </a:txBody>
                      <a:tcPr/>
                    </a:tc>
                    <a:extLst>
                      <a:ext uri="{0D108BD9-81ED-4DB2-BD59-A6C34878D82A}">
                        <a16:rowId xmlns:a16="http://schemas.microsoft.com/office/drawing/2014/main" val="363299008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oMath>
                            </m:oMathPara>
                          </a14:m>
                          <a:endParaRPr lang="en-US" dirty="0"/>
                        </a:p>
                      </a:txBody>
                      <a:tcPr/>
                    </a:tc>
                    <a:tc>
                      <a:txBody>
                        <a:bodyPr/>
                        <a:lstStyle/>
                        <a:p>
                          <a:r>
                            <a:rPr lang="en-US" dirty="0"/>
                            <a:t>0.1</a:t>
                          </a:r>
                        </a:p>
                      </a:txBody>
                      <a:tcPr/>
                    </a:tc>
                    <a:extLst>
                      <a:ext uri="{0D108BD9-81ED-4DB2-BD59-A6C34878D82A}">
                        <a16:rowId xmlns:a16="http://schemas.microsoft.com/office/drawing/2014/main" val="3767700092"/>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oMath>
                            </m:oMathPara>
                          </a14:m>
                          <a:endParaRPr lang="en-US"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solidFill>
                          <a:schemeClr val="accent2"/>
                        </a:solidFill>
                      </a:tcPr>
                    </a:tc>
                    <a:tc>
                      <a:txBody>
                        <a:bodyPr/>
                        <a:lstStyle/>
                        <a:p>
                          <a:r>
                            <a:rPr lang="en-US" dirty="0"/>
                            <a:t>0.2</a:t>
                          </a:r>
                        </a:p>
                      </a:txBody>
                      <a:tcPr>
                        <a:solidFill>
                          <a:schemeClr val="accent2"/>
                        </a:solidFill>
                      </a:tcPr>
                    </a:tc>
                    <a:extLst>
                      <a:ext uri="{0D108BD9-81ED-4DB2-BD59-A6C34878D82A}">
                        <a16:rowId xmlns:a16="http://schemas.microsoft.com/office/drawing/2014/main" val="2706289287"/>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𝐷</m:t>
                                </m:r>
                              </m:oMath>
                            </m:oMathPara>
                          </a14:m>
                          <a:endParaRPr lang="en-US"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a:txBody>
                      <a:tcPr>
                        <a:solidFill>
                          <a:schemeClr val="accent2"/>
                        </a:solidFill>
                      </a:tcPr>
                    </a:tc>
                    <a:tc>
                      <a:txBody>
                        <a:bodyPr/>
                        <a:lstStyle/>
                        <a:p>
                          <a:r>
                            <a:rPr lang="en-US" dirty="0"/>
                            <a:t>0.4</a:t>
                          </a:r>
                        </a:p>
                      </a:txBody>
                      <a:tcPr>
                        <a:solidFill>
                          <a:schemeClr val="accent2"/>
                        </a:solidFill>
                      </a:tcPr>
                    </a:tc>
                    <a:extLst>
                      <a:ext uri="{0D108BD9-81ED-4DB2-BD59-A6C34878D82A}">
                        <a16:rowId xmlns:a16="http://schemas.microsoft.com/office/drawing/2014/main" val="835205081"/>
                      </a:ext>
                    </a:extLst>
                  </a:tr>
                </a:tbl>
              </a:graphicData>
            </a:graphic>
          </p:graphicFrame>
        </mc:Choice>
        <mc:Fallback xmlns="">
          <p:graphicFrame>
            <p:nvGraphicFramePr>
              <p:cNvPr id="5" name="Table 5">
                <a:extLst>
                  <a:ext uri="{FF2B5EF4-FFF2-40B4-BE49-F238E27FC236}">
                    <a16:creationId xmlns:a16="http://schemas.microsoft.com/office/drawing/2014/main" id="{E28182DB-5E75-850A-0105-7B846661EF23}"/>
                  </a:ext>
                </a:extLst>
              </p:cNvPr>
              <p:cNvGraphicFramePr>
                <a:graphicFrameLocks noGrp="1"/>
              </p:cNvGraphicFramePr>
              <p:nvPr/>
            </p:nvGraphicFramePr>
            <p:xfrm>
              <a:off x="6226195" y="4322763"/>
              <a:ext cx="5571066" cy="1854200"/>
            </p:xfrm>
            <a:graphic>
              <a:graphicData uri="http://schemas.openxmlformats.org/drawingml/2006/table">
                <a:tbl>
                  <a:tblPr firstRow="1" bandRow="1">
                    <a:tableStyleId>{5C22544A-7EE6-4342-B048-85BDC9FD1C3A}</a:tableStyleId>
                  </a:tblPr>
                  <a:tblGrid>
                    <a:gridCol w="1857022">
                      <a:extLst>
                        <a:ext uri="{9D8B030D-6E8A-4147-A177-3AD203B41FA5}">
                          <a16:colId xmlns:a16="http://schemas.microsoft.com/office/drawing/2014/main" val="1336012923"/>
                        </a:ext>
                      </a:extLst>
                    </a:gridCol>
                    <a:gridCol w="1857022">
                      <a:extLst>
                        <a:ext uri="{9D8B030D-6E8A-4147-A177-3AD203B41FA5}">
                          <a16:colId xmlns:a16="http://schemas.microsoft.com/office/drawing/2014/main" val="2005417038"/>
                        </a:ext>
                      </a:extLst>
                    </a:gridCol>
                    <a:gridCol w="1857022">
                      <a:extLst>
                        <a:ext uri="{9D8B030D-6E8A-4147-A177-3AD203B41FA5}">
                          <a16:colId xmlns:a16="http://schemas.microsoft.com/office/drawing/2014/main" val="3097360371"/>
                        </a:ext>
                      </a:extLst>
                    </a:gridCol>
                  </a:tblGrid>
                  <a:tr h="370840">
                    <a:tc>
                      <a:txBody>
                        <a:bodyPr/>
                        <a:lstStyle/>
                        <a:p>
                          <a:endParaRPr lang="en-US"/>
                        </a:p>
                      </a:txBody>
                      <a:tcPr>
                        <a:blipFill>
                          <a:blip r:embed="rId3"/>
                          <a:stretch>
                            <a:fillRect l="-328" t="-1639" r="-201311" b="-422951"/>
                          </a:stretch>
                        </a:blipFill>
                      </a:tcPr>
                    </a:tc>
                    <a:tc>
                      <a:txBody>
                        <a:bodyPr/>
                        <a:lstStyle/>
                        <a:p>
                          <a:endParaRPr lang="en-US"/>
                        </a:p>
                      </a:txBody>
                      <a:tcPr>
                        <a:blipFill>
                          <a:blip r:embed="rId3"/>
                          <a:stretch>
                            <a:fillRect l="-100328" t="-1639" r="-101311" b="-422951"/>
                          </a:stretch>
                        </a:blipFill>
                      </a:tcPr>
                    </a:tc>
                    <a:tc>
                      <a:txBody>
                        <a:bodyPr/>
                        <a:lstStyle/>
                        <a:p>
                          <a:endParaRPr lang="en-US"/>
                        </a:p>
                      </a:txBody>
                      <a:tcPr>
                        <a:blipFill>
                          <a:blip r:embed="rId3"/>
                          <a:stretch>
                            <a:fillRect l="-200328" t="-1639" r="-1311" b="-422951"/>
                          </a:stretch>
                        </a:blipFill>
                      </a:tcPr>
                    </a:tc>
                    <a:extLst>
                      <a:ext uri="{0D108BD9-81ED-4DB2-BD59-A6C34878D82A}">
                        <a16:rowId xmlns:a16="http://schemas.microsoft.com/office/drawing/2014/main" val="3174223995"/>
                      </a:ext>
                    </a:extLst>
                  </a:tr>
                  <a:tr h="370840">
                    <a:tc>
                      <a:txBody>
                        <a:bodyPr/>
                        <a:lstStyle/>
                        <a:p>
                          <a:endParaRPr lang="en-US"/>
                        </a:p>
                      </a:txBody>
                      <a:tcPr>
                        <a:blipFill>
                          <a:blip r:embed="rId3"/>
                          <a:stretch>
                            <a:fillRect l="-328" t="-101639" r="-201311" b="-322951"/>
                          </a:stretch>
                        </a:blipFill>
                      </a:tcPr>
                    </a:tc>
                    <a:tc>
                      <a:txBody>
                        <a:bodyPr/>
                        <a:lstStyle/>
                        <a:p>
                          <a:endParaRPr lang="en-US"/>
                        </a:p>
                      </a:txBody>
                      <a:tcPr>
                        <a:blipFill>
                          <a:blip r:embed="rId3"/>
                          <a:stretch>
                            <a:fillRect l="-100328" t="-101639" r="-101311" b="-322951"/>
                          </a:stretch>
                        </a:blipFill>
                      </a:tcPr>
                    </a:tc>
                    <a:tc>
                      <a:txBody>
                        <a:bodyPr/>
                        <a:lstStyle/>
                        <a:p>
                          <a:r>
                            <a:rPr lang="en-US" dirty="0"/>
                            <a:t>0.3</a:t>
                          </a:r>
                        </a:p>
                      </a:txBody>
                      <a:tcPr/>
                    </a:tc>
                    <a:extLst>
                      <a:ext uri="{0D108BD9-81ED-4DB2-BD59-A6C34878D82A}">
                        <a16:rowId xmlns:a16="http://schemas.microsoft.com/office/drawing/2014/main" val="3632990085"/>
                      </a:ext>
                    </a:extLst>
                  </a:tr>
                  <a:tr h="370840">
                    <a:tc>
                      <a:txBody>
                        <a:bodyPr/>
                        <a:lstStyle/>
                        <a:p>
                          <a:endParaRPr lang="en-US"/>
                        </a:p>
                      </a:txBody>
                      <a:tcPr>
                        <a:blipFill>
                          <a:blip r:embed="rId3"/>
                          <a:stretch>
                            <a:fillRect l="-328" t="-201639" r="-201311" b="-222951"/>
                          </a:stretch>
                        </a:blipFill>
                      </a:tcPr>
                    </a:tc>
                    <a:tc>
                      <a:txBody>
                        <a:bodyPr/>
                        <a:lstStyle/>
                        <a:p>
                          <a:endParaRPr lang="en-US"/>
                        </a:p>
                      </a:txBody>
                      <a:tcPr>
                        <a:blipFill>
                          <a:blip r:embed="rId3"/>
                          <a:stretch>
                            <a:fillRect l="-100328" t="-201639" r="-101311" b="-222951"/>
                          </a:stretch>
                        </a:blipFill>
                      </a:tcPr>
                    </a:tc>
                    <a:tc>
                      <a:txBody>
                        <a:bodyPr/>
                        <a:lstStyle/>
                        <a:p>
                          <a:r>
                            <a:rPr lang="en-US" dirty="0"/>
                            <a:t>0.1</a:t>
                          </a:r>
                        </a:p>
                      </a:txBody>
                      <a:tcPr/>
                    </a:tc>
                    <a:extLst>
                      <a:ext uri="{0D108BD9-81ED-4DB2-BD59-A6C34878D82A}">
                        <a16:rowId xmlns:a16="http://schemas.microsoft.com/office/drawing/2014/main" val="3767700092"/>
                      </a:ext>
                    </a:extLst>
                  </a:tr>
                  <a:tr h="370840">
                    <a:tc>
                      <a:txBody>
                        <a:bodyPr/>
                        <a:lstStyle/>
                        <a:p>
                          <a:endParaRPr lang="en-US"/>
                        </a:p>
                      </a:txBody>
                      <a:tcPr>
                        <a:blipFill>
                          <a:blip r:embed="rId3"/>
                          <a:stretch>
                            <a:fillRect l="-328" t="-301639" r="-201311" b="-122951"/>
                          </a:stretch>
                        </a:blipFill>
                      </a:tcPr>
                    </a:tc>
                    <a:tc>
                      <a:txBody>
                        <a:bodyPr/>
                        <a:lstStyle/>
                        <a:p>
                          <a:endParaRPr lang="en-US"/>
                        </a:p>
                      </a:txBody>
                      <a:tcPr>
                        <a:blipFill>
                          <a:blip r:embed="rId3"/>
                          <a:stretch>
                            <a:fillRect l="-100328" t="-301639" r="-101311" b="-122951"/>
                          </a:stretch>
                        </a:blipFill>
                      </a:tcPr>
                    </a:tc>
                    <a:tc>
                      <a:txBody>
                        <a:bodyPr/>
                        <a:lstStyle/>
                        <a:p>
                          <a:r>
                            <a:rPr lang="en-US" dirty="0"/>
                            <a:t>0.2</a:t>
                          </a:r>
                        </a:p>
                      </a:txBody>
                      <a:tcPr>
                        <a:solidFill>
                          <a:schemeClr val="accent2"/>
                        </a:solidFill>
                      </a:tcPr>
                    </a:tc>
                    <a:extLst>
                      <a:ext uri="{0D108BD9-81ED-4DB2-BD59-A6C34878D82A}">
                        <a16:rowId xmlns:a16="http://schemas.microsoft.com/office/drawing/2014/main" val="2706289287"/>
                      </a:ext>
                    </a:extLst>
                  </a:tr>
                  <a:tr h="370840">
                    <a:tc>
                      <a:txBody>
                        <a:bodyPr/>
                        <a:lstStyle/>
                        <a:p>
                          <a:endParaRPr lang="en-US"/>
                        </a:p>
                      </a:txBody>
                      <a:tcPr>
                        <a:blipFill>
                          <a:blip r:embed="rId3"/>
                          <a:stretch>
                            <a:fillRect l="-328" t="-401639" r="-201311" b="-22951"/>
                          </a:stretch>
                        </a:blipFill>
                      </a:tcPr>
                    </a:tc>
                    <a:tc>
                      <a:txBody>
                        <a:bodyPr/>
                        <a:lstStyle/>
                        <a:p>
                          <a:endParaRPr lang="en-US"/>
                        </a:p>
                      </a:txBody>
                      <a:tcPr>
                        <a:blipFill>
                          <a:blip r:embed="rId3"/>
                          <a:stretch>
                            <a:fillRect l="-100328" t="-401639" r="-101311" b="-22951"/>
                          </a:stretch>
                        </a:blipFill>
                      </a:tcPr>
                    </a:tc>
                    <a:tc>
                      <a:txBody>
                        <a:bodyPr/>
                        <a:lstStyle/>
                        <a:p>
                          <a:r>
                            <a:rPr lang="en-US" dirty="0"/>
                            <a:t>0.4</a:t>
                          </a:r>
                        </a:p>
                      </a:txBody>
                      <a:tcPr>
                        <a:solidFill>
                          <a:schemeClr val="accent2"/>
                        </a:solidFill>
                      </a:tcPr>
                    </a:tc>
                    <a:extLst>
                      <a:ext uri="{0D108BD9-81ED-4DB2-BD59-A6C34878D82A}">
                        <a16:rowId xmlns:a16="http://schemas.microsoft.com/office/drawing/2014/main" val="835205081"/>
                      </a:ext>
                    </a:extLst>
                  </a:tr>
                </a:tbl>
              </a:graphicData>
            </a:graphic>
          </p:graphicFrame>
        </mc:Fallback>
      </mc:AlternateContent>
    </p:spTree>
    <p:extLst>
      <p:ext uri="{BB962C8B-B14F-4D97-AF65-F5344CB8AC3E}">
        <p14:creationId xmlns:p14="http://schemas.microsoft.com/office/powerpoint/2010/main" val="730316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877E-3541-4FA2-A2E4-F56CBAD63ACE}"/>
              </a:ext>
            </a:extLst>
          </p:cNvPr>
          <p:cNvSpPr>
            <a:spLocks noGrp="1"/>
          </p:cNvSpPr>
          <p:nvPr>
            <p:ph type="title"/>
          </p:nvPr>
        </p:nvSpPr>
        <p:spPr/>
        <p:txBody>
          <a:bodyPr/>
          <a:lstStyle/>
          <a:p>
            <a:r>
              <a:rPr lang="en-US" dirty="0"/>
              <a:t>The 2028 Election Cycle</a:t>
            </a:r>
          </a:p>
        </p:txBody>
      </p:sp>
      <p:sp>
        <p:nvSpPr>
          <p:cNvPr id="3" name="Content Placeholder 2">
            <a:extLst>
              <a:ext uri="{FF2B5EF4-FFF2-40B4-BE49-F238E27FC236}">
                <a16:creationId xmlns:a16="http://schemas.microsoft.com/office/drawing/2014/main" id="{136384BC-A825-44FC-9F0C-404C317B445E}"/>
              </a:ext>
            </a:extLst>
          </p:cNvPr>
          <p:cNvSpPr>
            <a:spLocks noGrp="1"/>
          </p:cNvSpPr>
          <p:nvPr>
            <p:ph idx="1"/>
          </p:nvPr>
        </p:nvSpPr>
        <p:spPr/>
        <p:txBody>
          <a:bodyPr/>
          <a:lstStyle/>
          <a:p>
            <a:r>
              <a:rPr lang="en-US" dirty="0"/>
              <a:t>What is the probability that either the Democrats win the House or the Republicans win the Senate?</a:t>
            </a:r>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C6452647-2A3A-86E0-C678-7F90F5C3DABD}"/>
                  </a:ext>
                </a:extLst>
              </p:cNvPr>
              <p:cNvGraphicFramePr>
                <a:graphicFrameLocks noGrp="1"/>
              </p:cNvGraphicFramePr>
              <p:nvPr>
                <p:extLst>
                  <p:ext uri="{D42A27DB-BD31-4B8C-83A1-F6EECF244321}">
                    <p14:modId xmlns:p14="http://schemas.microsoft.com/office/powerpoint/2010/main" val="2844970034"/>
                  </p:ext>
                </p:extLst>
              </p:nvPr>
            </p:nvGraphicFramePr>
            <p:xfrm>
              <a:off x="3310467" y="3339352"/>
              <a:ext cx="5571066" cy="1854200"/>
            </p:xfrm>
            <a:graphic>
              <a:graphicData uri="http://schemas.openxmlformats.org/drawingml/2006/table">
                <a:tbl>
                  <a:tblPr firstRow="1" bandRow="1">
                    <a:tableStyleId>{5C22544A-7EE6-4342-B048-85BDC9FD1C3A}</a:tableStyleId>
                  </a:tblPr>
                  <a:tblGrid>
                    <a:gridCol w="1857022">
                      <a:extLst>
                        <a:ext uri="{9D8B030D-6E8A-4147-A177-3AD203B41FA5}">
                          <a16:colId xmlns:a16="http://schemas.microsoft.com/office/drawing/2014/main" val="1336012923"/>
                        </a:ext>
                      </a:extLst>
                    </a:gridCol>
                    <a:gridCol w="1857022">
                      <a:extLst>
                        <a:ext uri="{9D8B030D-6E8A-4147-A177-3AD203B41FA5}">
                          <a16:colId xmlns:a16="http://schemas.microsoft.com/office/drawing/2014/main" val="2005417038"/>
                        </a:ext>
                      </a:extLst>
                    </a:gridCol>
                    <a:gridCol w="1857022">
                      <a:extLst>
                        <a:ext uri="{9D8B030D-6E8A-4147-A177-3AD203B41FA5}">
                          <a16:colId xmlns:a16="http://schemas.microsoft.com/office/drawing/2014/main" val="309736037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𝐻</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17422399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r>
                            <a:rPr lang="en-US" dirty="0"/>
                            <a:t>0.3</a:t>
                          </a:r>
                        </a:p>
                      </a:txBody>
                      <a:tcPr/>
                    </a:tc>
                    <a:extLst>
                      <a:ext uri="{0D108BD9-81ED-4DB2-BD59-A6C34878D82A}">
                        <a16:rowId xmlns:a16="http://schemas.microsoft.com/office/drawing/2014/main" val="363299008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oMath>
                            </m:oMathPara>
                          </a14:m>
                          <a:endParaRPr lang="en-US" dirty="0"/>
                        </a:p>
                      </a:txBody>
                      <a:tcPr/>
                    </a:tc>
                    <a:tc>
                      <a:txBody>
                        <a:bodyPr/>
                        <a:lstStyle/>
                        <a:p>
                          <a:r>
                            <a:rPr lang="en-US" dirty="0"/>
                            <a:t>0.1</a:t>
                          </a:r>
                        </a:p>
                      </a:txBody>
                      <a:tcPr/>
                    </a:tc>
                    <a:extLst>
                      <a:ext uri="{0D108BD9-81ED-4DB2-BD59-A6C34878D82A}">
                        <a16:rowId xmlns:a16="http://schemas.microsoft.com/office/drawing/2014/main" val="3767700092"/>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r>
                            <a:rPr lang="en-US" dirty="0"/>
                            <a:t>0.2</a:t>
                          </a:r>
                        </a:p>
                      </a:txBody>
                      <a:tcPr/>
                    </a:tc>
                    <a:extLst>
                      <a:ext uri="{0D108BD9-81ED-4DB2-BD59-A6C34878D82A}">
                        <a16:rowId xmlns:a16="http://schemas.microsoft.com/office/drawing/2014/main" val="2706289287"/>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𝐷</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a:txBody>
                      <a:tcPr/>
                    </a:tc>
                    <a:tc>
                      <a:txBody>
                        <a:bodyPr/>
                        <a:lstStyle/>
                        <a:p>
                          <a:r>
                            <a:rPr lang="en-US" dirty="0"/>
                            <a:t>0.4</a:t>
                          </a:r>
                        </a:p>
                      </a:txBody>
                      <a:tcPr/>
                    </a:tc>
                    <a:extLst>
                      <a:ext uri="{0D108BD9-81ED-4DB2-BD59-A6C34878D82A}">
                        <a16:rowId xmlns:a16="http://schemas.microsoft.com/office/drawing/2014/main" val="835205081"/>
                      </a:ext>
                    </a:extLst>
                  </a:tr>
                </a:tbl>
              </a:graphicData>
            </a:graphic>
          </p:graphicFrame>
        </mc:Choice>
        <mc:Fallback xmlns="">
          <p:graphicFrame>
            <p:nvGraphicFramePr>
              <p:cNvPr id="4" name="Table 5">
                <a:extLst>
                  <a:ext uri="{FF2B5EF4-FFF2-40B4-BE49-F238E27FC236}">
                    <a16:creationId xmlns:a16="http://schemas.microsoft.com/office/drawing/2014/main" id="{C6452647-2A3A-86E0-C678-7F90F5C3DABD}"/>
                  </a:ext>
                </a:extLst>
              </p:cNvPr>
              <p:cNvGraphicFramePr>
                <a:graphicFrameLocks noGrp="1"/>
              </p:cNvGraphicFramePr>
              <p:nvPr>
                <p:extLst>
                  <p:ext uri="{D42A27DB-BD31-4B8C-83A1-F6EECF244321}">
                    <p14:modId xmlns:p14="http://schemas.microsoft.com/office/powerpoint/2010/main" val="2844970034"/>
                  </p:ext>
                </p:extLst>
              </p:nvPr>
            </p:nvGraphicFramePr>
            <p:xfrm>
              <a:off x="3310467" y="3339352"/>
              <a:ext cx="5571066" cy="1854200"/>
            </p:xfrm>
            <a:graphic>
              <a:graphicData uri="http://schemas.openxmlformats.org/drawingml/2006/table">
                <a:tbl>
                  <a:tblPr firstRow="1" bandRow="1">
                    <a:tableStyleId>{5C22544A-7EE6-4342-B048-85BDC9FD1C3A}</a:tableStyleId>
                  </a:tblPr>
                  <a:tblGrid>
                    <a:gridCol w="1857022">
                      <a:extLst>
                        <a:ext uri="{9D8B030D-6E8A-4147-A177-3AD203B41FA5}">
                          <a16:colId xmlns:a16="http://schemas.microsoft.com/office/drawing/2014/main" val="1336012923"/>
                        </a:ext>
                      </a:extLst>
                    </a:gridCol>
                    <a:gridCol w="1857022">
                      <a:extLst>
                        <a:ext uri="{9D8B030D-6E8A-4147-A177-3AD203B41FA5}">
                          <a16:colId xmlns:a16="http://schemas.microsoft.com/office/drawing/2014/main" val="2005417038"/>
                        </a:ext>
                      </a:extLst>
                    </a:gridCol>
                    <a:gridCol w="1857022">
                      <a:extLst>
                        <a:ext uri="{9D8B030D-6E8A-4147-A177-3AD203B41FA5}">
                          <a16:colId xmlns:a16="http://schemas.microsoft.com/office/drawing/2014/main" val="3097360371"/>
                        </a:ext>
                      </a:extLst>
                    </a:gridCol>
                  </a:tblGrid>
                  <a:tr h="370840">
                    <a:tc>
                      <a:txBody>
                        <a:bodyPr/>
                        <a:lstStyle/>
                        <a:p>
                          <a:endParaRPr lang="en-US"/>
                        </a:p>
                      </a:txBody>
                      <a:tcPr>
                        <a:blipFill>
                          <a:blip r:embed="rId2"/>
                          <a:stretch>
                            <a:fillRect l="-328" t="-1639" r="-201311" b="-424590"/>
                          </a:stretch>
                        </a:blipFill>
                      </a:tcPr>
                    </a:tc>
                    <a:tc>
                      <a:txBody>
                        <a:bodyPr/>
                        <a:lstStyle/>
                        <a:p>
                          <a:endParaRPr lang="en-US"/>
                        </a:p>
                      </a:txBody>
                      <a:tcPr>
                        <a:blipFill>
                          <a:blip r:embed="rId2"/>
                          <a:stretch>
                            <a:fillRect l="-100658" t="-1639" r="-101974" b="-424590"/>
                          </a:stretch>
                        </a:blipFill>
                      </a:tcPr>
                    </a:tc>
                    <a:tc>
                      <a:txBody>
                        <a:bodyPr/>
                        <a:lstStyle/>
                        <a:p>
                          <a:endParaRPr lang="en-US"/>
                        </a:p>
                      </a:txBody>
                      <a:tcPr>
                        <a:blipFill>
                          <a:blip r:embed="rId2"/>
                          <a:stretch>
                            <a:fillRect l="-200000" t="-1639" r="-1639" b="-424590"/>
                          </a:stretch>
                        </a:blipFill>
                      </a:tcPr>
                    </a:tc>
                    <a:extLst>
                      <a:ext uri="{0D108BD9-81ED-4DB2-BD59-A6C34878D82A}">
                        <a16:rowId xmlns:a16="http://schemas.microsoft.com/office/drawing/2014/main" val="3174223995"/>
                      </a:ext>
                    </a:extLst>
                  </a:tr>
                  <a:tr h="370840">
                    <a:tc>
                      <a:txBody>
                        <a:bodyPr/>
                        <a:lstStyle/>
                        <a:p>
                          <a:endParaRPr lang="en-US"/>
                        </a:p>
                      </a:txBody>
                      <a:tcPr>
                        <a:blipFill>
                          <a:blip r:embed="rId2"/>
                          <a:stretch>
                            <a:fillRect l="-328" t="-101639" r="-201311" b="-324590"/>
                          </a:stretch>
                        </a:blipFill>
                      </a:tcPr>
                    </a:tc>
                    <a:tc>
                      <a:txBody>
                        <a:bodyPr/>
                        <a:lstStyle/>
                        <a:p>
                          <a:endParaRPr lang="en-US"/>
                        </a:p>
                      </a:txBody>
                      <a:tcPr>
                        <a:blipFill>
                          <a:blip r:embed="rId2"/>
                          <a:stretch>
                            <a:fillRect l="-100658" t="-101639" r="-101974" b="-324590"/>
                          </a:stretch>
                        </a:blipFill>
                      </a:tcPr>
                    </a:tc>
                    <a:tc>
                      <a:txBody>
                        <a:bodyPr/>
                        <a:lstStyle/>
                        <a:p>
                          <a:r>
                            <a:rPr lang="en-US" dirty="0"/>
                            <a:t>0.3</a:t>
                          </a:r>
                        </a:p>
                      </a:txBody>
                      <a:tcPr/>
                    </a:tc>
                    <a:extLst>
                      <a:ext uri="{0D108BD9-81ED-4DB2-BD59-A6C34878D82A}">
                        <a16:rowId xmlns:a16="http://schemas.microsoft.com/office/drawing/2014/main" val="3632990085"/>
                      </a:ext>
                    </a:extLst>
                  </a:tr>
                  <a:tr h="370840">
                    <a:tc>
                      <a:txBody>
                        <a:bodyPr/>
                        <a:lstStyle/>
                        <a:p>
                          <a:endParaRPr lang="en-US"/>
                        </a:p>
                      </a:txBody>
                      <a:tcPr>
                        <a:blipFill>
                          <a:blip r:embed="rId2"/>
                          <a:stretch>
                            <a:fillRect l="-328" t="-201639" r="-201311" b="-224590"/>
                          </a:stretch>
                        </a:blipFill>
                      </a:tcPr>
                    </a:tc>
                    <a:tc>
                      <a:txBody>
                        <a:bodyPr/>
                        <a:lstStyle/>
                        <a:p>
                          <a:endParaRPr lang="en-US"/>
                        </a:p>
                      </a:txBody>
                      <a:tcPr>
                        <a:blipFill>
                          <a:blip r:embed="rId2"/>
                          <a:stretch>
                            <a:fillRect l="-100658" t="-201639" r="-101974" b="-224590"/>
                          </a:stretch>
                        </a:blipFill>
                      </a:tcPr>
                    </a:tc>
                    <a:tc>
                      <a:txBody>
                        <a:bodyPr/>
                        <a:lstStyle/>
                        <a:p>
                          <a:r>
                            <a:rPr lang="en-US" dirty="0"/>
                            <a:t>0.1</a:t>
                          </a:r>
                        </a:p>
                      </a:txBody>
                      <a:tcPr/>
                    </a:tc>
                    <a:extLst>
                      <a:ext uri="{0D108BD9-81ED-4DB2-BD59-A6C34878D82A}">
                        <a16:rowId xmlns:a16="http://schemas.microsoft.com/office/drawing/2014/main" val="3767700092"/>
                      </a:ext>
                    </a:extLst>
                  </a:tr>
                  <a:tr h="370840">
                    <a:tc>
                      <a:txBody>
                        <a:bodyPr/>
                        <a:lstStyle/>
                        <a:p>
                          <a:endParaRPr lang="en-US"/>
                        </a:p>
                      </a:txBody>
                      <a:tcPr>
                        <a:blipFill>
                          <a:blip r:embed="rId2"/>
                          <a:stretch>
                            <a:fillRect l="-328" t="-301639" r="-201311" b="-124590"/>
                          </a:stretch>
                        </a:blipFill>
                      </a:tcPr>
                    </a:tc>
                    <a:tc>
                      <a:txBody>
                        <a:bodyPr/>
                        <a:lstStyle/>
                        <a:p>
                          <a:endParaRPr lang="en-US"/>
                        </a:p>
                      </a:txBody>
                      <a:tcPr>
                        <a:blipFill>
                          <a:blip r:embed="rId2"/>
                          <a:stretch>
                            <a:fillRect l="-100658" t="-301639" r="-101974" b="-124590"/>
                          </a:stretch>
                        </a:blipFill>
                      </a:tcPr>
                    </a:tc>
                    <a:tc>
                      <a:txBody>
                        <a:bodyPr/>
                        <a:lstStyle/>
                        <a:p>
                          <a:r>
                            <a:rPr lang="en-US" dirty="0"/>
                            <a:t>0.2</a:t>
                          </a:r>
                        </a:p>
                      </a:txBody>
                      <a:tcPr/>
                    </a:tc>
                    <a:extLst>
                      <a:ext uri="{0D108BD9-81ED-4DB2-BD59-A6C34878D82A}">
                        <a16:rowId xmlns:a16="http://schemas.microsoft.com/office/drawing/2014/main" val="2706289287"/>
                      </a:ext>
                    </a:extLst>
                  </a:tr>
                  <a:tr h="370840">
                    <a:tc>
                      <a:txBody>
                        <a:bodyPr/>
                        <a:lstStyle/>
                        <a:p>
                          <a:endParaRPr lang="en-US"/>
                        </a:p>
                      </a:txBody>
                      <a:tcPr>
                        <a:blipFill>
                          <a:blip r:embed="rId2"/>
                          <a:stretch>
                            <a:fillRect l="-328" t="-401639" r="-201311" b="-24590"/>
                          </a:stretch>
                        </a:blipFill>
                      </a:tcPr>
                    </a:tc>
                    <a:tc>
                      <a:txBody>
                        <a:bodyPr/>
                        <a:lstStyle/>
                        <a:p>
                          <a:endParaRPr lang="en-US"/>
                        </a:p>
                      </a:txBody>
                      <a:tcPr>
                        <a:blipFill>
                          <a:blip r:embed="rId2"/>
                          <a:stretch>
                            <a:fillRect l="-100658" t="-401639" r="-101974" b="-24590"/>
                          </a:stretch>
                        </a:blipFill>
                      </a:tcPr>
                    </a:tc>
                    <a:tc>
                      <a:txBody>
                        <a:bodyPr/>
                        <a:lstStyle/>
                        <a:p>
                          <a:r>
                            <a:rPr lang="en-US" dirty="0"/>
                            <a:t>0.4</a:t>
                          </a:r>
                        </a:p>
                      </a:txBody>
                      <a:tcPr/>
                    </a:tc>
                    <a:extLst>
                      <a:ext uri="{0D108BD9-81ED-4DB2-BD59-A6C34878D82A}">
                        <a16:rowId xmlns:a16="http://schemas.microsoft.com/office/drawing/2014/main" val="835205081"/>
                      </a:ext>
                    </a:extLst>
                  </a:tr>
                </a:tbl>
              </a:graphicData>
            </a:graphic>
          </p:graphicFrame>
        </mc:Fallback>
      </mc:AlternateContent>
    </p:spTree>
    <p:extLst>
      <p:ext uri="{BB962C8B-B14F-4D97-AF65-F5344CB8AC3E}">
        <p14:creationId xmlns:p14="http://schemas.microsoft.com/office/powerpoint/2010/main" val="3456728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877E-3541-4FA2-A2E4-F56CBAD63ACE}"/>
              </a:ext>
            </a:extLst>
          </p:cNvPr>
          <p:cNvSpPr>
            <a:spLocks noGrp="1"/>
          </p:cNvSpPr>
          <p:nvPr>
            <p:ph type="title"/>
          </p:nvPr>
        </p:nvSpPr>
        <p:spPr/>
        <p:txBody>
          <a:bodyPr/>
          <a:lstStyle/>
          <a:p>
            <a:r>
              <a:rPr lang="en-US" dirty="0"/>
              <a:t>The 2028 Election Cycle</a:t>
            </a:r>
          </a:p>
        </p:txBody>
      </p:sp>
      <p:sp>
        <p:nvSpPr>
          <p:cNvPr id="3" name="Content Placeholder 2">
            <a:extLst>
              <a:ext uri="{FF2B5EF4-FFF2-40B4-BE49-F238E27FC236}">
                <a16:creationId xmlns:a16="http://schemas.microsoft.com/office/drawing/2014/main" id="{136384BC-A825-44FC-9F0C-404C317B445E}"/>
              </a:ext>
            </a:extLst>
          </p:cNvPr>
          <p:cNvSpPr>
            <a:spLocks noGrp="1"/>
          </p:cNvSpPr>
          <p:nvPr>
            <p:ph idx="1"/>
          </p:nvPr>
        </p:nvSpPr>
        <p:spPr/>
        <p:txBody>
          <a:bodyPr/>
          <a:lstStyle/>
          <a:p>
            <a:r>
              <a:rPr lang="en-US" dirty="0"/>
              <a:t>What is the probability that either the Democrats win the House or the Republicans win the Senate?</a:t>
            </a:r>
          </a:p>
          <a:p>
            <a:r>
              <a:rPr lang="en-US" dirty="0"/>
              <a:t>What are the events that would satisfy this?</a:t>
            </a:r>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3BFDB2AA-FDF7-ADFA-8BF9-10DC49EA496D}"/>
                  </a:ext>
                </a:extLst>
              </p:cNvPr>
              <p:cNvGraphicFramePr>
                <a:graphicFrameLocks noGrp="1"/>
              </p:cNvGraphicFramePr>
              <p:nvPr>
                <p:extLst>
                  <p:ext uri="{D42A27DB-BD31-4B8C-83A1-F6EECF244321}">
                    <p14:modId xmlns:p14="http://schemas.microsoft.com/office/powerpoint/2010/main" val="3959512871"/>
                  </p:ext>
                </p:extLst>
              </p:nvPr>
            </p:nvGraphicFramePr>
            <p:xfrm>
              <a:off x="3310467" y="3347978"/>
              <a:ext cx="5571066" cy="1854200"/>
            </p:xfrm>
            <a:graphic>
              <a:graphicData uri="http://schemas.openxmlformats.org/drawingml/2006/table">
                <a:tbl>
                  <a:tblPr firstRow="1" bandRow="1">
                    <a:tableStyleId>{5C22544A-7EE6-4342-B048-85BDC9FD1C3A}</a:tableStyleId>
                  </a:tblPr>
                  <a:tblGrid>
                    <a:gridCol w="1857022">
                      <a:extLst>
                        <a:ext uri="{9D8B030D-6E8A-4147-A177-3AD203B41FA5}">
                          <a16:colId xmlns:a16="http://schemas.microsoft.com/office/drawing/2014/main" val="1336012923"/>
                        </a:ext>
                      </a:extLst>
                    </a:gridCol>
                    <a:gridCol w="1857022">
                      <a:extLst>
                        <a:ext uri="{9D8B030D-6E8A-4147-A177-3AD203B41FA5}">
                          <a16:colId xmlns:a16="http://schemas.microsoft.com/office/drawing/2014/main" val="2005417038"/>
                        </a:ext>
                      </a:extLst>
                    </a:gridCol>
                    <a:gridCol w="1857022">
                      <a:extLst>
                        <a:ext uri="{9D8B030D-6E8A-4147-A177-3AD203B41FA5}">
                          <a16:colId xmlns:a16="http://schemas.microsoft.com/office/drawing/2014/main" val="309736037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𝐻</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17422399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r>
                            <a:rPr lang="en-US" dirty="0"/>
                            <a:t>0.3</a:t>
                          </a:r>
                        </a:p>
                      </a:txBody>
                      <a:tcPr/>
                    </a:tc>
                    <a:extLst>
                      <a:ext uri="{0D108BD9-81ED-4DB2-BD59-A6C34878D82A}">
                        <a16:rowId xmlns:a16="http://schemas.microsoft.com/office/drawing/2014/main" val="363299008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oMath>
                            </m:oMathPara>
                          </a14:m>
                          <a:endParaRPr lang="en-US" dirty="0"/>
                        </a:p>
                      </a:txBody>
                      <a:tcPr/>
                    </a:tc>
                    <a:tc>
                      <a:txBody>
                        <a:bodyPr/>
                        <a:lstStyle/>
                        <a:p>
                          <a:r>
                            <a:rPr lang="en-US" dirty="0"/>
                            <a:t>0.1</a:t>
                          </a:r>
                        </a:p>
                      </a:txBody>
                      <a:tcPr/>
                    </a:tc>
                    <a:extLst>
                      <a:ext uri="{0D108BD9-81ED-4DB2-BD59-A6C34878D82A}">
                        <a16:rowId xmlns:a16="http://schemas.microsoft.com/office/drawing/2014/main" val="3767700092"/>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r>
                            <a:rPr lang="en-US" dirty="0"/>
                            <a:t>0.2</a:t>
                          </a:r>
                        </a:p>
                      </a:txBody>
                      <a:tcPr/>
                    </a:tc>
                    <a:extLst>
                      <a:ext uri="{0D108BD9-81ED-4DB2-BD59-A6C34878D82A}">
                        <a16:rowId xmlns:a16="http://schemas.microsoft.com/office/drawing/2014/main" val="2706289287"/>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𝐷</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a:txBody>
                      <a:tcPr/>
                    </a:tc>
                    <a:tc>
                      <a:txBody>
                        <a:bodyPr/>
                        <a:lstStyle/>
                        <a:p>
                          <a:r>
                            <a:rPr lang="en-US" dirty="0"/>
                            <a:t>0.4</a:t>
                          </a:r>
                        </a:p>
                      </a:txBody>
                      <a:tcPr/>
                    </a:tc>
                    <a:extLst>
                      <a:ext uri="{0D108BD9-81ED-4DB2-BD59-A6C34878D82A}">
                        <a16:rowId xmlns:a16="http://schemas.microsoft.com/office/drawing/2014/main" val="835205081"/>
                      </a:ext>
                    </a:extLst>
                  </a:tr>
                </a:tbl>
              </a:graphicData>
            </a:graphic>
          </p:graphicFrame>
        </mc:Choice>
        <mc:Fallback xmlns="">
          <p:graphicFrame>
            <p:nvGraphicFramePr>
              <p:cNvPr id="4" name="Table 5">
                <a:extLst>
                  <a:ext uri="{FF2B5EF4-FFF2-40B4-BE49-F238E27FC236}">
                    <a16:creationId xmlns:a16="http://schemas.microsoft.com/office/drawing/2014/main" id="{3BFDB2AA-FDF7-ADFA-8BF9-10DC49EA496D}"/>
                  </a:ext>
                </a:extLst>
              </p:cNvPr>
              <p:cNvGraphicFramePr>
                <a:graphicFrameLocks noGrp="1"/>
              </p:cNvGraphicFramePr>
              <p:nvPr>
                <p:extLst>
                  <p:ext uri="{D42A27DB-BD31-4B8C-83A1-F6EECF244321}">
                    <p14:modId xmlns:p14="http://schemas.microsoft.com/office/powerpoint/2010/main" val="3959512871"/>
                  </p:ext>
                </p:extLst>
              </p:nvPr>
            </p:nvGraphicFramePr>
            <p:xfrm>
              <a:off x="3310467" y="3347978"/>
              <a:ext cx="5571066" cy="1854200"/>
            </p:xfrm>
            <a:graphic>
              <a:graphicData uri="http://schemas.openxmlformats.org/drawingml/2006/table">
                <a:tbl>
                  <a:tblPr firstRow="1" bandRow="1">
                    <a:tableStyleId>{5C22544A-7EE6-4342-B048-85BDC9FD1C3A}</a:tableStyleId>
                  </a:tblPr>
                  <a:tblGrid>
                    <a:gridCol w="1857022">
                      <a:extLst>
                        <a:ext uri="{9D8B030D-6E8A-4147-A177-3AD203B41FA5}">
                          <a16:colId xmlns:a16="http://schemas.microsoft.com/office/drawing/2014/main" val="1336012923"/>
                        </a:ext>
                      </a:extLst>
                    </a:gridCol>
                    <a:gridCol w="1857022">
                      <a:extLst>
                        <a:ext uri="{9D8B030D-6E8A-4147-A177-3AD203B41FA5}">
                          <a16:colId xmlns:a16="http://schemas.microsoft.com/office/drawing/2014/main" val="2005417038"/>
                        </a:ext>
                      </a:extLst>
                    </a:gridCol>
                    <a:gridCol w="1857022">
                      <a:extLst>
                        <a:ext uri="{9D8B030D-6E8A-4147-A177-3AD203B41FA5}">
                          <a16:colId xmlns:a16="http://schemas.microsoft.com/office/drawing/2014/main" val="3097360371"/>
                        </a:ext>
                      </a:extLst>
                    </a:gridCol>
                  </a:tblGrid>
                  <a:tr h="370840">
                    <a:tc>
                      <a:txBody>
                        <a:bodyPr/>
                        <a:lstStyle/>
                        <a:p>
                          <a:endParaRPr lang="en-US"/>
                        </a:p>
                      </a:txBody>
                      <a:tcPr>
                        <a:blipFill>
                          <a:blip r:embed="rId2"/>
                          <a:stretch>
                            <a:fillRect l="-328" t="-1639" r="-201311" b="-424590"/>
                          </a:stretch>
                        </a:blipFill>
                      </a:tcPr>
                    </a:tc>
                    <a:tc>
                      <a:txBody>
                        <a:bodyPr/>
                        <a:lstStyle/>
                        <a:p>
                          <a:endParaRPr lang="en-US"/>
                        </a:p>
                      </a:txBody>
                      <a:tcPr>
                        <a:blipFill>
                          <a:blip r:embed="rId2"/>
                          <a:stretch>
                            <a:fillRect l="-100658" t="-1639" r="-101974" b="-424590"/>
                          </a:stretch>
                        </a:blipFill>
                      </a:tcPr>
                    </a:tc>
                    <a:tc>
                      <a:txBody>
                        <a:bodyPr/>
                        <a:lstStyle/>
                        <a:p>
                          <a:endParaRPr lang="en-US"/>
                        </a:p>
                      </a:txBody>
                      <a:tcPr>
                        <a:blipFill>
                          <a:blip r:embed="rId2"/>
                          <a:stretch>
                            <a:fillRect l="-200000" t="-1639" r="-1639" b="-424590"/>
                          </a:stretch>
                        </a:blipFill>
                      </a:tcPr>
                    </a:tc>
                    <a:extLst>
                      <a:ext uri="{0D108BD9-81ED-4DB2-BD59-A6C34878D82A}">
                        <a16:rowId xmlns:a16="http://schemas.microsoft.com/office/drawing/2014/main" val="3174223995"/>
                      </a:ext>
                    </a:extLst>
                  </a:tr>
                  <a:tr h="370840">
                    <a:tc>
                      <a:txBody>
                        <a:bodyPr/>
                        <a:lstStyle/>
                        <a:p>
                          <a:endParaRPr lang="en-US"/>
                        </a:p>
                      </a:txBody>
                      <a:tcPr>
                        <a:blipFill>
                          <a:blip r:embed="rId2"/>
                          <a:stretch>
                            <a:fillRect l="-328" t="-101639" r="-201311" b="-324590"/>
                          </a:stretch>
                        </a:blipFill>
                      </a:tcPr>
                    </a:tc>
                    <a:tc>
                      <a:txBody>
                        <a:bodyPr/>
                        <a:lstStyle/>
                        <a:p>
                          <a:endParaRPr lang="en-US"/>
                        </a:p>
                      </a:txBody>
                      <a:tcPr>
                        <a:blipFill>
                          <a:blip r:embed="rId2"/>
                          <a:stretch>
                            <a:fillRect l="-100658" t="-101639" r="-101974" b="-324590"/>
                          </a:stretch>
                        </a:blipFill>
                      </a:tcPr>
                    </a:tc>
                    <a:tc>
                      <a:txBody>
                        <a:bodyPr/>
                        <a:lstStyle/>
                        <a:p>
                          <a:r>
                            <a:rPr lang="en-US" dirty="0"/>
                            <a:t>0.3</a:t>
                          </a:r>
                        </a:p>
                      </a:txBody>
                      <a:tcPr/>
                    </a:tc>
                    <a:extLst>
                      <a:ext uri="{0D108BD9-81ED-4DB2-BD59-A6C34878D82A}">
                        <a16:rowId xmlns:a16="http://schemas.microsoft.com/office/drawing/2014/main" val="3632990085"/>
                      </a:ext>
                    </a:extLst>
                  </a:tr>
                  <a:tr h="370840">
                    <a:tc>
                      <a:txBody>
                        <a:bodyPr/>
                        <a:lstStyle/>
                        <a:p>
                          <a:endParaRPr lang="en-US"/>
                        </a:p>
                      </a:txBody>
                      <a:tcPr>
                        <a:blipFill>
                          <a:blip r:embed="rId2"/>
                          <a:stretch>
                            <a:fillRect l="-328" t="-201639" r="-201311" b="-224590"/>
                          </a:stretch>
                        </a:blipFill>
                      </a:tcPr>
                    </a:tc>
                    <a:tc>
                      <a:txBody>
                        <a:bodyPr/>
                        <a:lstStyle/>
                        <a:p>
                          <a:endParaRPr lang="en-US"/>
                        </a:p>
                      </a:txBody>
                      <a:tcPr>
                        <a:blipFill>
                          <a:blip r:embed="rId2"/>
                          <a:stretch>
                            <a:fillRect l="-100658" t="-201639" r="-101974" b="-224590"/>
                          </a:stretch>
                        </a:blipFill>
                      </a:tcPr>
                    </a:tc>
                    <a:tc>
                      <a:txBody>
                        <a:bodyPr/>
                        <a:lstStyle/>
                        <a:p>
                          <a:r>
                            <a:rPr lang="en-US" dirty="0"/>
                            <a:t>0.1</a:t>
                          </a:r>
                        </a:p>
                      </a:txBody>
                      <a:tcPr/>
                    </a:tc>
                    <a:extLst>
                      <a:ext uri="{0D108BD9-81ED-4DB2-BD59-A6C34878D82A}">
                        <a16:rowId xmlns:a16="http://schemas.microsoft.com/office/drawing/2014/main" val="3767700092"/>
                      </a:ext>
                    </a:extLst>
                  </a:tr>
                  <a:tr h="370840">
                    <a:tc>
                      <a:txBody>
                        <a:bodyPr/>
                        <a:lstStyle/>
                        <a:p>
                          <a:endParaRPr lang="en-US"/>
                        </a:p>
                      </a:txBody>
                      <a:tcPr>
                        <a:blipFill>
                          <a:blip r:embed="rId2"/>
                          <a:stretch>
                            <a:fillRect l="-328" t="-301639" r="-201311" b="-124590"/>
                          </a:stretch>
                        </a:blipFill>
                      </a:tcPr>
                    </a:tc>
                    <a:tc>
                      <a:txBody>
                        <a:bodyPr/>
                        <a:lstStyle/>
                        <a:p>
                          <a:endParaRPr lang="en-US"/>
                        </a:p>
                      </a:txBody>
                      <a:tcPr>
                        <a:blipFill>
                          <a:blip r:embed="rId2"/>
                          <a:stretch>
                            <a:fillRect l="-100658" t="-301639" r="-101974" b="-124590"/>
                          </a:stretch>
                        </a:blipFill>
                      </a:tcPr>
                    </a:tc>
                    <a:tc>
                      <a:txBody>
                        <a:bodyPr/>
                        <a:lstStyle/>
                        <a:p>
                          <a:r>
                            <a:rPr lang="en-US" dirty="0"/>
                            <a:t>0.2</a:t>
                          </a:r>
                        </a:p>
                      </a:txBody>
                      <a:tcPr/>
                    </a:tc>
                    <a:extLst>
                      <a:ext uri="{0D108BD9-81ED-4DB2-BD59-A6C34878D82A}">
                        <a16:rowId xmlns:a16="http://schemas.microsoft.com/office/drawing/2014/main" val="2706289287"/>
                      </a:ext>
                    </a:extLst>
                  </a:tr>
                  <a:tr h="370840">
                    <a:tc>
                      <a:txBody>
                        <a:bodyPr/>
                        <a:lstStyle/>
                        <a:p>
                          <a:endParaRPr lang="en-US"/>
                        </a:p>
                      </a:txBody>
                      <a:tcPr>
                        <a:blipFill>
                          <a:blip r:embed="rId2"/>
                          <a:stretch>
                            <a:fillRect l="-328" t="-401639" r="-201311" b="-24590"/>
                          </a:stretch>
                        </a:blipFill>
                      </a:tcPr>
                    </a:tc>
                    <a:tc>
                      <a:txBody>
                        <a:bodyPr/>
                        <a:lstStyle/>
                        <a:p>
                          <a:endParaRPr lang="en-US"/>
                        </a:p>
                      </a:txBody>
                      <a:tcPr>
                        <a:blipFill>
                          <a:blip r:embed="rId2"/>
                          <a:stretch>
                            <a:fillRect l="-100658" t="-401639" r="-101974" b="-24590"/>
                          </a:stretch>
                        </a:blipFill>
                      </a:tcPr>
                    </a:tc>
                    <a:tc>
                      <a:txBody>
                        <a:bodyPr/>
                        <a:lstStyle/>
                        <a:p>
                          <a:r>
                            <a:rPr lang="en-US" dirty="0"/>
                            <a:t>0.4</a:t>
                          </a:r>
                        </a:p>
                      </a:txBody>
                      <a:tcPr/>
                    </a:tc>
                    <a:extLst>
                      <a:ext uri="{0D108BD9-81ED-4DB2-BD59-A6C34878D82A}">
                        <a16:rowId xmlns:a16="http://schemas.microsoft.com/office/drawing/2014/main" val="835205081"/>
                      </a:ext>
                    </a:extLst>
                  </a:tr>
                </a:tbl>
              </a:graphicData>
            </a:graphic>
          </p:graphicFrame>
        </mc:Fallback>
      </mc:AlternateContent>
    </p:spTree>
    <p:extLst>
      <p:ext uri="{BB962C8B-B14F-4D97-AF65-F5344CB8AC3E}">
        <p14:creationId xmlns:p14="http://schemas.microsoft.com/office/powerpoint/2010/main" val="44042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877E-3541-4FA2-A2E4-F56CBAD63ACE}"/>
              </a:ext>
            </a:extLst>
          </p:cNvPr>
          <p:cNvSpPr>
            <a:spLocks noGrp="1"/>
          </p:cNvSpPr>
          <p:nvPr>
            <p:ph type="title"/>
          </p:nvPr>
        </p:nvSpPr>
        <p:spPr/>
        <p:txBody>
          <a:bodyPr/>
          <a:lstStyle/>
          <a:p>
            <a:r>
              <a:rPr lang="en-US" dirty="0"/>
              <a:t>The 2028 Election Cycle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6384BC-A825-44FC-9F0C-404C317B445E}"/>
                  </a:ext>
                </a:extLst>
              </p:cNvPr>
              <p:cNvSpPr>
                <a:spLocks noGrp="1"/>
              </p:cNvSpPr>
              <p:nvPr>
                <p:ph idx="1"/>
              </p:nvPr>
            </p:nvSpPr>
            <p:spPr/>
            <p:txBody>
              <a:bodyPr/>
              <a:lstStyle/>
              <a:p>
                <a:r>
                  <a:rPr lang="en-US" dirty="0"/>
                  <a:t>What is the probability that either the Democrats win the House or the Republicans win the Senate?</a:t>
                </a:r>
              </a:p>
              <a:p>
                <a:r>
                  <a:rPr lang="en-US" dirty="0"/>
                  <a:t>What are the events that would satisfy this?</a:t>
                </a:r>
              </a:p>
              <a:p>
                <a:r>
                  <a:rPr lang="en-US" dirty="0"/>
                  <a:t>Let’s enumerate:</a:t>
                </a:r>
              </a:p>
              <a:p>
                <a:pPr lvl="1"/>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𝑅</m:t>
                    </m:r>
                  </m:oMath>
                </a14:m>
                <a:endParaRPr lang="en-US" b="0" dirty="0"/>
              </a:p>
              <a:p>
                <a:pPr lvl="1"/>
                <a14:m>
                  <m:oMath xmlns:m="http://schemas.openxmlformats.org/officeDocument/2006/math">
                    <m:r>
                      <a:rPr lang="en-US" b="0" i="1" smtClean="0">
                        <a:latin typeface="Cambria Math" panose="02040503050406030204" pitchFamily="18" charset="0"/>
                      </a:rPr>
                      <m:t>𝐻</m:t>
                    </m:r>
                    <m:r>
                      <a:rPr lang="en-US" i="1">
                        <a:latin typeface="Cambria Math" panose="02040503050406030204" pitchFamily="18" charset="0"/>
                      </a:rPr>
                      <m:t>=</m:t>
                    </m:r>
                    <m:r>
                      <a:rPr lang="en-US" b="0" i="1" smtClean="0">
                        <a:latin typeface="Cambria Math" panose="02040503050406030204" pitchFamily="18" charset="0"/>
                      </a:rPr>
                      <m:t>𝑅</m:t>
                    </m:r>
                    <m:r>
                      <a:rPr lang="en-US" i="1">
                        <a:latin typeface="Cambria Math" panose="02040503050406030204" pitchFamily="18" charset="0"/>
                      </a:rPr>
                      <m:t>,</m:t>
                    </m:r>
                    <m:r>
                      <a:rPr lang="en-US" b="0" i="1" smtClean="0">
                        <a:latin typeface="Cambria Math" panose="02040503050406030204" pitchFamily="18" charset="0"/>
                      </a:rPr>
                      <m:t>𝑆</m:t>
                    </m:r>
                    <m:r>
                      <a:rPr lang="en-US" i="1">
                        <a:latin typeface="Cambria Math" panose="02040503050406030204" pitchFamily="18" charset="0"/>
                      </a:rPr>
                      <m:t>=</m:t>
                    </m:r>
                    <m:r>
                      <a:rPr lang="en-US" b="0" i="1" smtClean="0">
                        <a:latin typeface="Cambria Math" panose="02040503050406030204" pitchFamily="18" charset="0"/>
                      </a:rPr>
                      <m:t>𝐷</m:t>
                    </m:r>
                  </m:oMath>
                </a14:m>
                <a:endParaRPr lang="en-US" dirty="0"/>
              </a:p>
              <a:p>
                <a:pPr lvl="1"/>
                <a14:m>
                  <m:oMath xmlns:m="http://schemas.openxmlformats.org/officeDocument/2006/math">
                    <m:r>
                      <a:rPr lang="en-US" b="0" i="1" smtClean="0">
                        <a:latin typeface="Cambria Math" panose="02040503050406030204" pitchFamily="18" charset="0"/>
                      </a:rPr>
                      <m:t>𝐻</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𝑆</m:t>
                    </m:r>
                    <m:r>
                      <a:rPr lang="en-US" i="1">
                        <a:latin typeface="Cambria Math" panose="02040503050406030204" pitchFamily="18" charset="0"/>
                      </a:rPr>
                      <m:t>=</m:t>
                    </m:r>
                    <m:r>
                      <a:rPr lang="en-US" b="0" i="1" smtClean="0">
                        <a:latin typeface="Cambria Math" panose="02040503050406030204" pitchFamily="18" charset="0"/>
                      </a:rPr>
                      <m:t>𝑅</m:t>
                    </m:r>
                  </m:oMath>
                </a14:m>
                <a:endParaRPr lang="en-US" dirty="0"/>
              </a:p>
              <a:p>
                <a:pPr lvl="1"/>
                <a14:m>
                  <m:oMath xmlns:m="http://schemas.openxmlformats.org/officeDocument/2006/math">
                    <m:r>
                      <a:rPr lang="en-US" b="0" i="1" smtClean="0">
                        <a:latin typeface="Cambria Math" panose="02040503050406030204" pitchFamily="18" charset="0"/>
                      </a:rPr>
                      <m:t>𝐻</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𝑆</m:t>
                    </m:r>
                    <m:r>
                      <a:rPr lang="en-US" i="1">
                        <a:latin typeface="Cambria Math" panose="02040503050406030204" pitchFamily="18" charset="0"/>
                      </a:rPr>
                      <m:t>=</m:t>
                    </m:r>
                    <m:r>
                      <a:rPr lang="en-US" b="0" i="1" smtClean="0">
                        <a:latin typeface="Cambria Math" panose="02040503050406030204" pitchFamily="18" charset="0"/>
                      </a:rPr>
                      <m:t>𝐷</m:t>
                    </m:r>
                  </m:oMath>
                </a14:m>
                <a:endParaRPr lang="en-US" dirty="0"/>
              </a:p>
            </p:txBody>
          </p:sp>
        </mc:Choice>
        <mc:Fallback xmlns="">
          <p:sp>
            <p:nvSpPr>
              <p:cNvPr id="3" name="Content Placeholder 2">
                <a:extLst>
                  <a:ext uri="{FF2B5EF4-FFF2-40B4-BE49-F238E27FC236}">
                    <a16:creationId xmlns:a16="http://schemas.microsoft.com/office/drawing/2014/main" id="{136384BC-A825-44FC-9F0C-404C317B445E}"/>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2860341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877E-3541-4FA2-A2E4-F56CBAD63ACE}"/>
              </a:ext>
            </a:extLst>
          </p:cNvPr>
          <p:cNvSpPr>
            <a:spLocks noGrp="1"/>
          </p:cNvSpPr>
          <p:nvPr>
            <p:ph type="title"/>
          </p:nvPr>
        </p:nvSpPr>
        <p:spPr/>
        <p:txBody>
          <a:bodyPr/>
          <a:lstStyle/>
          <a:p>
            <a:r>
              <a:rPr lang="en-US" dirty="0"/>
              <a:t>The 2028 Election Cycle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6384BC-A825-44FC-9F0C-404C317B445E}"/>
                  </a:ext>
                </a:extLst>
              </p:cNvPr>
              <p:cNvSpPr>
                <a:spLocks noGrp="1"/>
              </p:cNvSpPr>
              <p:nvPr>
                <p:ph idx="1"/>
              </p:nvPr>
            </p:nvSpPr>
            <p:spPr/>
            <p:txBody>
              <a:bodyPr/>
              <a:lstStyle/>
              <a:p>
                <a:r>
                  <a:rPr lang="en-US" dirty="0"/>
                  <a:t>What is the probability that either the Democrats win the House or the Republicans win the Senate?</a:t>
                </a:r>
              </a:p>
              <a:p>
                <a:r>
                  <a:rPr lang="en-US" dirty="0"/>
                  <a:t>What are the events that would satisfy this?</a:t>
                </a:r>
              </a:p>
              <a:p>
                <a:r>
                  <a:rPr lang="en-US" dirty="0"/>
                  <a:t>Let’s enumerate:</a:t>
                </a:r>
              </a:p>
              <a:p>
                <a:pPr lvl="1"/>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 </m:t>
                    </m:r>
                    <m:r>
                      <a:rPr lang="en-US" b="0" i="1" smtClean="0">
                        <a:latin typeface="Cambria Math" panose="02040503050406030204" pitchFamily="18" charset="0"/>
                      </a:rPr>
                      <m:t>𝑌𝑒𝑠</m:t>
                    </m:r>
                  </m:oMath>
                </a14:m>
                <a:endParaRPr lang="en-US" b="0" dirty="0"/>
              </a:p>
              <a:p>
                <a:pPr lvl="1"/>
                <a14:m>
                  <m:oMath xmlns:m="http://schemas.openxmlformats.org/officeDocument/2006/math">
                    <m:r>
                      <a:rPr lang="en-US" b="0" i="1" smtClean="0">
                        <a:latin typeface="Cambria Math" panose="02040503050406030204" pitchFamily="18" charset="0"/>
                      </a:rPr>
                      <m:t>𝐻</m:t>
                    </m:r>
                    <m:r>
                      <a:rPr lang="en-US" i="1">
                        <a:latin typeface="Cambria Math" panose="02040503050406030204" pitchFamily="18" charset="0"/>
                      </a:rPr>
                      <m:t>=</m:t>
                    </m:r>
                    <m:r>
                      <a:rPr lang="en-US" b="0" i="1" smtClean="0">
                        <a:latin typeface="Cambria Math" panose="02040503050406030204" pitchFamily="18" charset="0"/>
                      </a:rPr>
                      <m:t>𝑅</m:t>
                    </m:r>
                    <m:r>
                      <a:rPr lang="en-US" i="1">
                        <a:latin typeface="Cambria Math" panose="02040503050406030204" pitchFamily="18" charset="0"/>
                      </a:rPr>
                      <m:t>,</m:t>
                    </m:r>
                    <m:r>
                      <a:rPr lang="en-US" b="0" i="1" smtClean="0">
                        <a:latin typeface="Cambria Math" panose="02040503050406030204" pitchFamily="18" charset="0"/>
                      </a:rPr>
                      <m:t>𝑆</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 </m:t>
                    </m:r>
                    <m:r>
                      <a:rPr lang="en-US" b="0" i="1" smtClean="0">
                        <a:latin typeface="Cambria Math" panose="02040503050406030204" pitchFamily="18" charset="0"/>
                      </a:rPr>
                      <m:t>𝑁𝑜</m:t>
                    </m:r>
                  </m:oMath>
                </a14:m>
                <a:endParaRPr lang="en-US" dirty="0"/>
              </a:p>
              <a:p>
                <a:pPr lvl="1"/>
                <a14:m>
                  <m:oMath xmlns:m="http://schemas.openxmlformats.org/officeDocument/2006/math">
                    <m:r>
                      <a:rPr lang="en-US" b="0" i="1" smtClean="0">
                        <a:latin typeface="Cambria Math" panose="02040503050406030204" pitchFamily="18" charset="0"/>
                      </a:rPr>
                      <m:t>𝐻</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𝑆</m:t>
                    </m:r>
                    <m:r>
                      <a:rPr lang="en-US" i="1">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 </m:t>
                    </m:r>
                    <m:r>
                      <a:rPr lang="en-US" b="0" i="1" smtClean="0">
                        <a:latin typeface="Cambria Math" panose="02040503050406030204" pitchFamily="18" charset="0"/>
                      </a:rPr>
                      <m:t>𝑌𝑒𝑠</m:t>
                    </m:r>
                  </m:oMath>
                </a14:m>
                <a:endParaRPr lang="en-US" dirty="0"/>
              </a:p>
              <a:p>
                <a:pPr lvl="1"/>
                <a14:m>
                  <m:oMath xmlns:m="http://schemas.openxmlformats.org/officeDocument/2006/math">
                    <m:r>
                      <a:rPr lang="en-US" b="0" i="1" smtClean="0">
                        <a:latin typeface="Cambria Math" panose="02040503050406030204" pitchFamily="18" charset="0"/>
                      </a:rPr>
                      <m:t>𝐻</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𝑆</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 </m:t>
                    </m:r>
                    <m:r>
                      <a:rPr lang="en-US" b="0" i="1" smtClean="0">
                        <a:latin typeface="Cambria Math" panose="02040503050406030204" pitchFamily="18" charset="0"/>
                      </a:rPr>
                      <m:t>𝑌𝑒𝑠</m:t>
                    </m:r>
                  </m:oMath>
                </a14:m>
                <a:endParaRPr lang="en-US" dirty="0"/>
              </a:p>
            </p:txBody>
          </p:sp>
        </mc:Choice>
        <mc:Fallback xmlns="">
          <p:sp>
            <p:nvSpPr>
              <p:cNvPr id="3" name="Content Placeholder 2">
                <a:extLst>
                  <a:ext uri="{FF2B5EF4-FFF2-40B4-BE49-F238E27FC236}">
                    <a16:creationId xmlns:a16="http://schemas.microsoft.com/office/drawing/2014/main" id="{136384BC-A825-44FC-9F0C-404C317B445E}"/>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4283308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877E-3541-4FA2-A2E4-F56CBAD63ACE}"/>
              </a:ext>
            </a:extLst>
          </p:cNvPr>
          <p:cNvSpPr>
            <a:spLocks noGrp="1"/>
          </p:cNvSpPr>
          <p:nvPr>
            <p:ph type="title"/>
          </p:nvPr>
        </p:nvSpPr>
        <p:spPr/>
        <p:txBody>
          <a:bodyPr/>
          <a:lstStyle/>
          <a:p>
            <a:r>
              <a:rPr lang="en-US" dirty="0"/>
              <a:t>The 2028 Election Cycle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6384BC-A825-44FC-9F0C-404C317B445E}"/>
                  </a:ext>
                </a:extLst>
              </p:cNvPr>
              <p:cNvSpPr>
                <a:spLocks noGrp="1"/>
              </p:cNvSpPr>
              <p:nvPr>
                <p:ph idx="1"/>
              </p:nvPr>
            </p:nvSpPr>
            <p:spPr/>
            <p:txBody>
              <a:bodyPr/>
              <a:lstStyle/>
              <a:p>
                <a:r>
                  <a:rPr lang="en-US" dirty="0"/>
                  <a:t>What is the probability that either the Democrats win the House or the Republicans win the Senate?</a:t>
                </a:r>
              </a:p>
              <a:p>
                <a:r>
                  <a:rPr lang="en-US" dirty="0"/>
                  <a:t>What are the events that would satisfy this?</a:t>
                </a:r>
              </a:p>
              <a:p>
                <a:r>
                  <a:rPr lang="en-US" dirty="0"/>
                  <a:t>Let’s enumerate:</a:t>
                </a:r>
              </a:p>
              <a:p>
                <a:pPr lvl="1"/>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 </m:t>
                    </m:r>
                    <m:r>
                      <a:rPr lang="en-US" b="0" i="1" smtClean="0">
                        <a:latin typeface="Cambria Math" panose="02040503050406030204" pitchFamily="18" charset="0"/>
                      </a:rPr>
                      <m:t>𝑌𝑒𝑠</m:t>
                    </m:r>
                  </m:oMath>
                </a14:m>
                <a:endParaRPr lang="en-US" b="0" dirty="0"/>
              </a:p>
              <a:p>
                <a:pPr lvl="1"/>
                <a14:m>
                  <m:oMath xmlns:m="http://schemas.openxmlformats.org/officeDocument/2006/math">
                    <m:r>
                      <a:rPr lang="en-US" b="0" i="1" smtClean="0">
                        <a:latin typeface="Cambria Math" panose="02040503050406030204" pitchFamily="18" charset="0"/>
                      </a:rPr>
                      <m:t>𝐻</m:t>
                    </m:r>
                    <m:r>
                      <a:rPr lang="en-US" i="1">
                        <a:latin typeface="Cambria Math" panose="02040503050406030204" pitchFamily="18" charset="0"/>
                      </a:rPr>
                      <m:t>=</m:t>
                    </m:r>
                    <m:r>
                      <a:rPr lang="en-US" b="0" i="1" smtClean="0">
                        <a:latin typeface="Cambria Math" panose="02040503050406030204" pitchFamily="18" charset="0"/>
                      </a:rPr>
                      <m:t>𝑅</m:t>
                    </m:r>
                    <m:r>
                      <a:rPr lang="en-US" i="1">
                        <a:latin typeface="Cambria Math" panose="02040503050406030204" pitchFamily="18" charset="0"/>
                      </a:rPr>
                      <m:t>,</m:t>
                    </m:r>
                    <m:r>
                      <a:rPr lang="en-US" b="0" i="1" smtClean="0">
                        <a:latin typeface="Cambria Math" panose="02040503050406030204" pitchFamily="18" charset="0"/>
                      </a:rPr>
                      <m:t>𝑆</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 </m:t>
                    </m:r>
                    <m:r>
                      <a:rPr lang="en-US" b="0" i="1" smtClean="0">
                        <a:latin typeface="Cambria Math" panose="02040503050406030204" pitchFamily="18" charset="0"/>
                      </a:rPr>
                      <m:t>𝑁𝑜</m:t>
                    </m:r>
                  </m:oMath>
                </a14:m>
                <a:endParaRPr lang="en-US" dirty="0"/>
              </a:p>
              <a:p>
                <a:pPr lvl="1"/>
                <a14:m>
                  <m:oMath xmlns:m="http://schemas.openxmlformats.org/officeDocument/2006/math">
                    <m:r>
                      <a:rPr lang="en-US" b="0" i="1" smtClean="0">
                        <a:latin typeface="Cambria Math" panose="02040503050406030204" pitchFamily="18" charset="0"/>
                      </a:rPr>
                      <m:t>𝐻</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𝑆</m:t>
                    </m:r>
                    <m:r>
                      <a:rPr lang="en-US" i="1">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 </m:t>
                    </m:r>
                    <m:r>
                      <a:rPr lang="en-US" b="0" i="1" smtClean="0">
                        <a:latin typeface="Cambria Math" panose="02040503050406030204" pitchFamily="18" charset="0"/>
                      </a:rPr>
                      <m:t>𝑌𝑒𝑠</m:t>
                    </m:r>
                  </m:oMath>
                </a14:m>
                <a:endParaRPr lang="en-US" dirty="0"/>
              </a:p>
              <a:p>
                <a:pPr lvl="1"/>
                <a14:m>
                  <m:oMath xmlns:m="http://schemas.openxmlformats.org/officeDocument/2006/math">
                    <m:r>
                      <a:rPr lang="en-US" b="0" i="1" smtClean="0">
                        <a:latin typeface="Cambria Math" panose="02040503050406030204" pitchFamily="18" charset="0"/>
                      </a:rPr>
                      <m:t>𝐻</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𝑆</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 </m:t>
                    </m:r>
                    <m:r>
                      <a:rPr lang="en-US" b="0" i="1" smtClean="0">
                        <a:latin typeface="Cambria Math" panose="02040503050406030204" pitchFamily="18" charset="0"/>
                      </a:rPr>
                      <m:t>𝑌𝑒𝑠</m:t>
                    </m:r>
                  </m:oMath>
                </a14:m>
                <a:endParaRPr lang="en-US" dirty="0"/>
              </a:p>
            </p:txBody>
          </p:sp>
        </mc:Choice>
        <mc:Fallback xmlns="">
          <p:sp>
            <p:nvSpPr>
              <p:cNvPr id="3" name="Content Placeholder 2">
                <a:extLst>
                  <a:ext uri="{FF2B5EF4-FFF2-40B4-BE49-F238E27FC236}">
                    <a16:creationId xmlns:a16="http://schemas.microsoft.com/office/drawing/2014/main" id="{136384BC-A825-44FC-9F0C-404C317B445E}"/>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3B399FBE-89AC-6ED8-31F4-025A2E713922}"/>
                  </a:ext>
                </a:extLst>
              </p:cNvPr>
              <p:cNvGraphicFramePr>
                <a:graphicFrameLocks noGrp="1"/>
              </p:cNvGraphicFramePr>
              <p:nvPr>
                <p:extLst>
                  <p:ext uri="{D42A27DB-BD31-4B8C-83A1-F6EECF244321}">
                    <p14:modId xmlns:p14="http://schemas.microsoft.com/office/powerpoint/2010/main" val="3789284887"/>
                  </p:ext>
                </p:extLst>
              </p:nvPr>
            </p:nvGraphicFramePr>
            <p:xfrm>
              <a:off x="5380807" y="4001294"/>
              <a:ext cx="5571066" cy="1854200"/>
            </p:xfrm>
            <a:graphic>
              <a:graphicData uri="http://schemas.openxmlformats.org/drawingml/2006/table">
                <a:tbl>
                  <a:tblPr firstRow="1" bandRow="1">
                    <a:tableStyleId>{5C22544A-7EE6-4342-B048-85BDC9FD1C3A}</a:tableStyleId>
                  </a:tblPr>
                  <a:tblGrid>
                    <a:gridCol w="1857022">
                      <a:extLst>
                        <a:ext uri="{9D8B030D-6E8A-4147-A177-3AD203B41FA5}">
                          <a16:colId xmlns:a16="http://schemas.microsoft.com/office/drawing/2014/main" val="1336012923"/>
                        </a:ext>
                      </a:extLst>
                    </a:gridCol>
                    <a:gridCol w="1857022">
                      <a:extLst>
                        <a:ext uri="{9D8B030D-6E8A-4147-A177-3AD203B41FA5}">
                          <a16:colId xmlns:a16="http://schemas.microsoft.com/office/drawing/2014/main" val="2005417038"/>
                        </a:ext>
                      </a:extLst>
                    </a:gridCol>
                    <a:gridCol w="1857022">
                      <a:extLst>
                        <a:ext uri="{9D8B030D-6E8A-4147-A177-3AD203B41FA5}">
                          <a16:colId xmlns:a16="http://schemas.microsoft.com/office/drawing/2014/main" val="309736037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𝐻</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17422399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r>
                            <a:rPr lang="en-US" dirty="0"/>
                            <a:t>0.3</a:t>
                          </a:r>
                        </a:p>
                      </a:txBody>
                      <a:tcPr/>
                    </a:tc>
                    <a:extLst>
                      <a:ext uri="{0D108BD9-81ED-4DB2-BD59-A6C34878D82A}">
                        <a16:rowId xmlns:a16="http://schemas.microsoft.com/office/drawing/2014/main" val="363299008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oMath>
                            </m:oMathPara>
                          </a14:m>
                          <a:endParaRPr lang="en-US" dirty="0"/>
                        </a:p>
                      </a:txBody>
                      <a:tcPr/>
                    </a:tc>
                    <a:tc>
                      <a:txBody>
                        <a:bodyPr/>
                        <a:lstStyle/>
                        <a:p>
                          <a:r>
                            <a:rPr lang="en-US" dirty="0"/>
                            <a:t>0.1</a:t>
                          </a:r>
                        </a:p>
                      </a:txBody>
                      <a:tcPr/>
                    </a:tc>
                    <a:extLst>
                      <a:ext uri="{0D108BD9-81ED-4DB2-BD59-A6C34878D82A}">
                        <a16:rowId xmlns:a16="http://schemas.microsoft.com/office/drawing/2014/main" val="3767700092"/>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r>
                            <a:rPr lang="en-US" dirty="0"/>
                            <a:t>0.2</a:t>
                          </a:r>
                        </a:p>
                      </a:txBody>
                      <a:tcPr/>
                    </a:tc>
                    <a:extLst>
                      <a:ext uri="{0D108BD9-81ED-4DB2-BD59-A6C34878D82A}">
                        <a16:rowId xmlns:a16="http://schemas.microsoft.com/office/drawing/2014/main" val="2706289287"/>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𝐷</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a:txBody>
                      <a:tcPr/>
                    </a:tc>
                    <a:tc>
                      <a:txBody>
                        <a:bodyPr/>
                        <a:lstStyle/>
                        <a:p>
                          <a:r>
                            <a:rPr lang="en-US" dirty="0"/>
                            <a:t>0.4</a:t>
                          </a:r>
                        </a:p>
                      </a:txBody>
                      <a:tcPr/>
                    </a:tc>
                    <a:extLst>
                      <a:ext uri="{0D108BD9-81ED-4DB2-BD59-A6C34878D82A}">
                        <a16:rowId xmlns:a16="http://schemas.microsoft.com/office/drawing/2014/main" val="835205081"/>
                      </a:ext>
                    </a:extLst>
                  </a:tr>
                </a:tbl>
              </a:graphicData>
            </a:graphic>
          </p:graphicFrame>
        </mc:Choice>
        <mc:Fallback xmlns="">
          <p:graphicFrame>
            <p:nvGraphicFramePr>
              <p:cNvPr id="4" name="Table 5">
                <a:extLst>
                  <a:ext uri="{FF2B5EF4-FFF2-40B4-BE49-F238E27FC236}">
                    <a16:creationId xmlns:a16="http://schemas.microsoft.com/office/drawing/2014/main" id="{3B399FBE-89AC-6ED8-31F4-025A2E713922}"/>
                  </a:ext>
                </a:extLst>
              </p:cNvPr>
              <p:cNvGraphicFramePr>
                <a:graphicFrameLocks noGrp="1"/>
              </p:cNvGraphicFramePr>
              <p:nvPr>
                <p:extLst>
                  <p:ext uri="{D42A27DB-BD31-4B8C-83A1-F6EECF244321}">
                    <p14:modId xmlns:p14="http://schemas.microsoft.com/office/powerpoint/2010/main" val="3789284887"/>
                  </p:ext>
                </p:extLst>
              </p:nvPr>
            </p:nvGraphicFramePr>
            <p:xfrm>
              <a:off x="5380807" y="4001294"/>
              <a:ext cx="5571066" cy="1854200"/>
            </p:xfrm>
            <a:graphic>
              <a:graphicData uri="http://schemas.openxmlformats.org/drawingml/2006/table">
                <a:tbl>
                  <a:tblPr firstRow="1" bandRow="1">
                    <a:tableStyleId>{5C22544A-7EE6-4342-B048-85BDC9FD1C3A}</a:tableStyleId>
                  </a:tblPr>
                  <a:tblGrid>
                    <a:gridCol w="1857022">
                      <a:extLst>
                        <a:ext uri="{9D8B030D-6E8A-4147-A177-3AD203B41FA5}">
                          <a16:colId xmlns:a16="http://schemas.microsoft.com/office/drawing/2014/main" val="1336012923"/>
                        </a:ext>
                      </a:extLst>
                    </a:gridCol>
                    <a:gridCol w="1857022">
                      <a:extLst>
                        <a:ext uri="{9D8B030D-6E8A-4147-A177-3AD203B41FA5}">
                          <a16:colId xmlns:a16="http://schemas.microsoft.com/office/drawing/2014/main" val="2005417038"/>
                        </a:ext>
                      </a:extLst>
                    </a:gridCol>
                    <a:gridCol w="1857022">
                      <a:extLst>
                        <a:ext uri="{9D8B030D-6E8A-4147-A177-3AD203B41FA5}">
                          <a16:colId xmlns:a16="http://schemas.microsoft.com/office/drawing/2014/main" val="3097360371"/>
                        </a:ext>
                      </a:extLst>
                    </a:gridCol>
                  </a:tblGrid>
                  <a:tr h="370840">
                    <a:tc>
                      <a:txBody>
                        <a:bodyPr/>
                        <a:lstStyle/>
                        <a:p>
                          <a:endParaRPr lang="en-US"/>
                        </a:p>
                      </a:txBody>
                      <a:tcPr>
                        <a:blipFill>
                          <a:blip r:embed="rId3"/>
                          <a:stretch>
                            <a:fillRect l="-328" t="-1639" r="-201311" b="-424590"/>
                          </a:stretch>
                        </a:blipFill>
                      </a:tcPr>
                    </a:tc>
                    <a:tc>
                      <a:txBody>
                        <a:bodyPr/>
                        <a:lstStyle/>
                        <a:p>
                          <a:endParaRPr lang="en-US"/>
                        </a:p>
                      </a:txBody>
                      <a:tcPr>
                        <a:blipFill>
                          <a:blip r:embed="rId3"/>
                          <a:stretch>
                            <a:fillRect l="-100328" t="-1639" r="-101311" b="-424590"/>
                          </a:stretch>
                        </a:blipFill>
                      </a:tcPr>
                    </a:tc>
                    <a:tc>
                      <a:txBody>
                        <a:bodyPr/>
                        <a:lstStyle/>
                        <a:p>
                          <a:endParaRPr lang="en-US"/>
                        </a:p>
                      </a:txBody>
                      <a:tcPr>
                        <a:blipFill>
                          <a:blip r:embed="rId3"/>
                          <a:stretch>
                            <a:fillRect l="-200328" t="-1639" r="-1311" b="-424590"/>
                          </a:stretch>
                        </a:blipFill>
                      </a:tcPr>
                    </a:tc>
                    <a:extLst>
                      <a:ext uri="{0D108BD9-81ED-4DB2-BD59-A6C34878D82A}">
                        <a16:rowId xmlns:a16="http://schemas.microsoft.com/office/drawing/2014/main" val="3174223995"/>
                      </a:ext>
                    </a:extLst>
                  </a:tr>
                  <a:tr h="370840">
                    <a:tc>
                      <a:txBody>
                        <a:bodyPr/>
                        <a:lstStyle/>
                        <a:p>
                          <a:endParaRPr lang="en-US"/>
                        </a:p>
                      </a:txBody>
                      <a:tcPr>
                        <a:blipFill>
                          <a:blip r:embed="rId3"/>
                          <a:stretch>
                            <a:fillRect l="-328" t="-101639" r="-201311" b="-324590"/>
                          </a:stretch>
                        </a:blipFill>
                      </a:tcPr>
                    </a:tc>
                    <a:tc>
                      <a:txBody>
                        <a:bodyPr/>
                        <a:lstStyle/>
                        <a:p>
                          <a:endParaRPr lang="en-US"/>
                        </a:p>
                      </a:txBody>
                      <a:tcPr>
                        <a:blipFill>
                          <a:blip r:embed="rId3"/>
                          <a:stretch>
                            <a:fillRect l="-100328" t="-101639" r="-101311" b="-324590"/>
                          </a:stretch>
                        </a:blipFill>
                      </a:tcPr>
                    </a:tc>
                    <a:tc>
                      <a:txBody>
                        <a:bodyPr/>
                        <a:lstStyle/>
                        <a:p>
                          <a:r>
                            <a:rPr lang="en-US" dirty="0"/>
                            <a:t>0.3</a:t>
                          </a:r>
                        </a:p>
                      </a:txBody>
                      <a:tcPr/>
                    </a:tc>
                    <a:extLst>
                      <a:ext uri="{0D108BD9-81ED-4DB2-BD59-A6C34878D82A}">
                        <a16:rowId xmlns:a16="http://schemas.microsoft.com/office/drawing/2014/main" val="3632990085"/>
                      </a:ext>
                    </a:extLst>
                  </a:tr>
                  <a:tr h="370840">
                    <a:tc>
                      <a:txBody>
                        <a:bodyPr/>
                        <a:lstStyle/>
                        <a:p>
                          <a:endParaRPr lang="en-US"/>
                        </a:p>
                      </a:txBody>
                      <a:tcPr>
                        <a:blipFill>
                          <a:blip r:embed="rId3"/>
                          <a:stretch>
                            <a:fillRect l="-328" t="-201639" r="-201311" b="-224590"/>
                          </a:stretch>
                        </a:blipFill>
                      </a:tcPr>
                    </a:tc>
                    <a:tc>
                      <a:txBody>
                        <a:bodyPr/>
                        <a:lstStyle/>
                        <a:p>
                          <a:endParaRPr lang="en-US"/>
                        </a:p>
                      </a:txBody>
                      <a:tcPr>
                        <a:blipFill>
                          <a:blip r:embed="rId3"/>
                          <a:stretch>
                            <a:fillRect l="-100328" t="-201639" r="-101311" b="-224590"/>
                          </a:stretch>
                        </a:blipFill>
                      </a:tcPr>
                    </a:tc>
                    <a:tc>
                      <a:txBody>
                        <a:bodyPr/>
                        <a:lstStyle/>
                        <a:p>
                          <a:r>
                            <a:rPr lang="en-US" dirty="0"/>
                            <a:t>0.1</a:t>
                          </a:r>
                        </a:p>
                      </a:txBody>
                      <a:tcPr/>
                    </a:tc>
                    <a:extLst>
                      <a:ext uri="{0D108BD9-81ED-4DB2-BD59-A6C34878D82A}">
                        <a16:rowId xmlns:a16="http://schemas.microsoft.com/office/drawing/2014/main" val="3767700092"/>
                      </a:ext>
                    </a:extLst>
                  </a:tr>
                  <a:tr h="370840">
                    <a:tc>
                      <a:txBody>
                        <a:bodyPr/>
                        <a:lstStyle/>
                        <a:p>
                          <a:endParaRPr lang="en-US"/>
                        </a:p>
                      </a:txBody>
                      <a:tcPr>
                        <a:blipFill>
                          <a:blip r:embed="rId3"/>
                          <a:stretch>
                            <a:fillRect l="-328" t="-301639" r="-201311" b="-124590"/>
                          </a:stretch>
                        </a:blipFill>
                      </a:tcPr>
                    </a:tc>
                    <a:tc>
                      <a:txBody>
                        <a:bodyPr/>
                        <a:lstStyle/>
                        <a:p>
                          <a:endParaRPr lang="en-US"/>
                        </a:p>
                      </a:txBody>
                      <a:tcPr>
                        <a:blipFill>
                          <a:blip r:embed="rId3"/>
                          <a:stretch>
                            <a:fillRect l="-100328" t="-301639" r="-101311" b="-124590"/>
                          </a:stretch>
                        </a:blipFill>
                      </a:tcPr>
                    </a:tc>
                    <a:tc>
                      <a:txBody>
                        <a:bodyPr/>
                        <a:lstStyle/>
                        <a:p>
                          <a:r>
                            <a:rPr lang="en-US" dirty="0"/>
                            <a:t>0.2</a:t>
                          </a:r>
                        </a:p>
                      </a:txBody>
                      <a:tcPr/>
                    </a:tc>
                    <a:extLst>
                      <a:ext uri="{0D108BD9-81ED-4DB2-BD59-A6C34878D82A}">
                        <a16:rowId xmlns:a16="http://schemas.microsoft.com/office/drawing/2014/main" val="2706289287"/>
                      </a:ext>
                    </a:extLst>
                  </a:tr>
                  <a:tr h="370840">
                    <a:tc>
                      <a:txBody>
                        <a:bodyPr/>
                        <a:lstStyle/>
                        <a:p>
                          <a:endParaRPr lang="en-US"/>
                        </a:p>
                      </a:txBody>
                      <a:tcPr>
                        <a:blipFill>
                          <a:blip r:embed="rId3"/>
                          <a:stretch>
                            <a:fillRect l="-328" t="-401639" r="-201311" b="-24590"/>
                          </a:stretch>
                        </a:blipFill>
                      </a:tcPr>
                    </a:tc>
                    <a:tc>
                      <a:txBody>
                        <a:bodyPr/>
                        <a:lstStyle/>
                        <a:p>
                          <a:endParaRPr lang="en-US"/>
                        </a:p>
                      </a:txBody>
                      <a:tcPr>
                        <a:blipFill>
                          <a:blip r:embed="rId3"/>
                          <a:stretch>
                            <a:fillRect l="-100328" t="-401639" r="-101311" b="-24590"/>
                          </a:stretch>
                        </a:blipFill>
                      </a:tcPr>
                    </a:tc>
                    <a:tc>
                      <a:txBody>
                        <a:bodyPr/>
                        <a:lstStyle/>
                        <a:p>
                          <a:r>
                            <a:rPr lang="en-US" dirty="0"/>
                            <a:t>0.4</a:t>
                          </a:r>
                        </a:p>
                      </a:txBody>
                      <a:tcPr/>
                    </a:tc>
                    <a:extLst>
                      <a:ext uri="{0D108BD9-81ED-4DB2-BD59-A6C34878D82A}">
                        <a16:rowId xmlns:a16="http://schemas.microsoft.com/office/drawing/2014/main" val="835205081"/>
                      </a:ext>
                    </a:extLst>
                  </a:tr>
                </a:tbl>
              </a:graphicData>
            </a:graphic>
          </p:graphicFrame>
        </mc:Fallback>
      </mc:AlternateContent>
    </p:spTree>
    <p:extLst>
      <p:ext uri="{BB962C8B-B14F-4D97-AF65-F5344CB8AC3E}">
        <p14:creationId xmlns:p14="http://schemas.microsoft.com/office/powerpoint/2010/main" val="2201259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877E-3541-4FA2-A2E4-F56CBAD63ACE}"/>
              </a:ext>
            </a:extLst>
          </p:cNvPr>
          <p:cNvSpPr>
            <a:spLocks noGrp="1"/>
          </p:cNvSpPr>
          <p:nvPr>
            <p:ph type="title"/>
          </p:nvPr>
        </p:nvSpPr>
        <p:spPr/>
        <p:txBody>
          <a:bodyPr/>
          <a:lstStyle/>
          <a:p>
            <a:r>
              <a:rPr lang="en-US" dirty="0"/>
              <a:t>The 2028 Election Cycle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6384BC-A825-44FC-9F0C-404C317B445E}"/>
                  </a:ext>
                </a:extLst>
              </p:cNvPr>
              <p:cNvSpPr>
                <a:spLocks noGrp="1"/>
              </p:cNvSpPr>
              <p:nvPr>
                <p:ph idx="1"/>
              </p:nvPr>
            </p:nvSpPr>
            <p:spPr>
              <a:xfrm>
                <a:off x="838200" y="1825624"/>
                <a:ext cx="10515600" cy="5032375"/>
              </a:xfrm>
            </p:spPr>
            <p:txBody>
              <a:bodyPr/>
              <a:lstStyle/>
              <a:p>
                <a:r>
                  <a:rPr lang="en-US" dirty="0"/>
                  <a:t>What is the probability that either the Democrats win the House or the Republicans win the Senate?</a:t>
                </a:r>
              </a:p>
              <a:p>
                <a:r>
                  <a:rPr lang="en-US" dirty="0"/>
                  <a:t>What are the events that would satisfy this?</a:t>
                </a:r>
              </a:p>
              <a:p>
                <a:r>
                  <a:rPr lang="en-US" dirty="0"/>
                  <a:t>Let’s enumerate:</a:t>
                </a:r>
              </a:p>
              <a:p>
                <a:pPr lvl="1"/>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 </m:t>
                    </m:r>
                    <m:r>
                      <a:rPr lang="en-US" b="0" i="1" smtClean="0">
                        <a:latin typeface="Cambria Math" panose="02040503050406030204" pitchFamily="18" charset="0"/>
                      </a:rPr>
                      <m:t>𝑌𝑒𝑠</m:t>
                    </m:r>
                  </m:oMath>
                </a14:m>
                <a:endParaRPr lang="en-US" b="0" dirty="0"/>
              </a:p>
              <a:p>
                <a:pPr lvl="1"/>
                <a14:m>
                  <m:oMath xmlns:m="http://schemas.openxmlformats.org/officeDocument/2006/math">
                    <m:r>
                      <a:rPr lang="en-US" b="0" i="1" smtClean="0">
                        <a:latin typeface="Cambria Math" panose="02040503050406030204" pitchFamily="18" charset="0"/>
                      </a:rPr>
                      <m:t>𝐻</m:t>
                    </m:r>
                    <m:r>
                      <a:rPr lang="en-US" i="1">
                        <a:latin typeface="Cambria Math" panose="02040503050406030204" pitchFamily="18" charset="0"/>
                      </a:rPr>
                      <m:t>=</m:t>
                    </m:r>
                    <m:r>
                      <a:rPr lang="en-US" b="0" i="1" smtClean="0">
                        <a:latin typeface="Cambria Math" panose="02040503050406030204" pitchFamily="18" charset="0"/>
                      </a:rPr>
                      <m:t>𝑅</m:t>
                    </m:r>
                    <m:r>
                      <a:rPr lang="en-US" i="1">
                        <a:latin typeface="Cambria Math" panose="02040503050406030204" pitchFamily="18" charset="0"/>
                      </a:rPr>
                      <m:t>,</m:t>
                    </m:r>
                    <m:r>
                      <a:rPr lang="en-US" b="0" i="1" smtClean="0">
                        <a:latin typeface="Cambria Math" panose="02040503050406030204" pitchFamily="18" charset="0"/>
                      </a:rPr>
                      <m:t>𝑆</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 </m:t>
                    </m:r>
                    <m:r>
                      <a:rPr lang="en-US" b="0" i="1" smtClean="0">
                        <a:latin typeface="Cambria Math" panose="02040503050406030204" pitchFamily="18" charset="0"/>
                      </a:rPr>
                      <m:t>𝑁𝑜</m:t>
                    </m:r>
                  </m:oMath>
                </a14:m>
                <a:endParaRPr lang="en-US" dirty="0"/>
              </a:p>
              <a:p>
                <a:pPr lvl="1"/>
                <a14:m>
                  <m:oMath xmlns:m="http://schemas.openxmlformats.org/officeDocument/2006/math">
                    <m:r>
                      <a:rPr lang="en-US" b="0" i="1" smtClean="0">
                        <a:latin typeface="Cambria Math" panose="02040503050406030204" pitchFamily="18" charset="0"/>
                      </a:rPr>
                      <m:t>𝐻</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𝑆</m:t>
                    </m:r>
                    <m:r>
                      <a:rPr lang="en-US" i="1">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 </m:t>
                    </m:r>
                    <m:r>
                      <a:rPr lang="en-US" b="0" i="1" smtClean="0">
                        <a:latin typeface="Cambria Math" panose="02040503050406030204" pitchFamily="18" charset="0"/>
                      </a:rPr>
                      <m:t>𝑌𝑒𝑠</m:t>
                    </m:r>
                  </m:oMath>
                </a14:m>
                <a:endParaRPr lang="en-US" dirty="0"/>
              </a:p>
              <a:p>
                <a:pPr lvl="1"/>
                <a14:m>
                  <m:oMath xmlns:m="http://schemas.openxmlformats.org/officeDocument/2006/math">
                    <m:r>
                      <a:rPr lang="en-US" b="0" i="1" smtClean="0">
                        <a:latin typeface="Cambria Math" panose="02040503050406030204" pitchFamily="18" charset="0"/>
                      </a:rPr>
                      <m:t>𝐻</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𝑆</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 </m:t>
                    </m:r>
                    <m:r>
                      <a:rPr lang="en-US" b="0" i="1" smtClean="0">
                        <a:latin typeface="Cambria Math" panose="02040503050406030204" pitchFamily="18" charset="0"/>
                      </a:rPr>
                      <m:t>𝑌𝑒𝑠</m:t>
                    </m:r>
                  </m:oMath>
                </a14:m>
                <a:endParaRPr lang="en-US" dirty="0"/>
              </a:p>
              <a:p>
                <a:pPr lvl="1"/>
                <a:endParaRPr lang="en-US" dirty="0"/>
              </a:p>
              <a:p>
                <a:pPr lvl="1"/>
                <a:endParaRPr lang="en-US" dirty="0"/>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𝑅</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𝑅</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𝐷</m:t>
                        </m:r>
                      </m:e>
                    </m:d>
                    <m:r>
                      <a:rPr lang="en-US" b="0" i="1" smtClean="0">
                        <a:latin typeface="Cambria Math" panose="02040503050406030204" pitchFamily="18" charset="0"/>
                      </a:rPr>
                      <m:t>= .3+ .2+ .4=.9</m:t>
                    </m:r>
                  </m:oMath>
                </a14:m>
                <a:endParaRPr lang="en-US" dirty="0"/>
              </a:p>
            </p:txBody>
          </p:sp>
        </mc:Choice>
        <mc:Fallback xmlns="">
          <p:sp>
            <p:nvSpPr>
              <p:cNvPr id="3" name="Content Placeholder 2">
                <a:extLst>
                  <a:ext uri="{FF2B5EF4-FFF2-40B4-BE49-F238E27FC236}">
                    <a16:creationId xmlns:a16="http://schemas.microsoft.com/office/drawing/2014/main" id="{136384BC-A825-44FC-9F0C-404C317B445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20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3B399FBE-89AC-6ED8-31F4-025A2E713922}"/>
                  </a:ext>
                </a:extLst>
              </p:cNvPr>
              <p:cNvGraphicFramePr>
                <a:graphicFrameLocks noGrp="1"/>
              </p:cNvGraphicFramePr>
              <p:nvPr/>
            </p:nvGraphicFramePr>
            <p:xfrm>
              <a:off x="5380807" y="4001294"/>
              <a:ext cx="5571066" cy="1854200"/>
            </p:xfrm>
            <a:graphic>
              <a:graphicData uri="http://schemas.openxmlformats.org/drawingml/2006/table">
                <a:tbl>
                  <a:tblPr firstRow="1" bandRow="1">
                    <a:tableStyleId>{5C22544A-7EE6-4342-B048-85BDC9FD1C3A}</a:tableStyleId>
                  </a:tblPr>
                  <a:tblGrid>
                    <a:gridCol w="1857022">
                      <a:extLst>
                        <a:ext uri="{9D8B030D-6E8A-4147-A177-3AD203B41FA5}">
                          <a16:colId xmlns:a16="http://schemas.microsoft.com/office/drawing/2014/main" val="1336012923"/>
                        </a:ext>
                      </a:extLst>
                    </a:gridCol>
                    <a:gridCol w="1857022">
                      <a:extLst>
                        <a:ext uri="{9D8B030D-6E8A-4147-A177-3AD203B41FA5}">
                          <a16:colId xmlns:a16="http://schemas.microsoft.com/office/drawing/2014/main" val="2005417038"/>
                        </a:ext>
                      </a:extLst>
                    </a:gridCol>
                    <a:gridCol w="1857022">
                      <a:extLst>
                        <a:ext uri="{9D8B030D-6E8A-4147-A177-3AD203B41FA5}">
                          <a16:colId xmlns:a16="http://schemas.microsoft.com/office/drawing/2014/main" val="309736037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𝐻</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17422399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r>
                            <a:rPr lang="en-US" dirty="0"/>
                            <a:t>0.3</a:t>
                          </a:r>
                        </a:p>
                      </a:txBody>
                      <a:tcPr/>
                    </a:tc>
                    <a:extLst>
                      <a:ext uri="{0D108BD9-81ED-4DB2-BD59-A6C34878D82A}">
                        <a16:rowId xmlns:a16="http://schemas.microsoft.com/office/drawing/2014/main" val="363299008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oMath>
                            </m:oMathPara>
                          </a14:m>
                          <a:endParaRPr lang="en-US" dirty="0"/>
                        </a:p>
                      </a:txBody>
                      <a:tcPr/>
                    </a:tc>
                    <a:tc>
                      <a:txBody>
                        <a:bodyPr/>
                        <a:lstStyle/>
                        <a:p>
                          <a:r>
                            <a:rPr lang="en-US" dirty="0"/>
                            <a:t>0.1</a:t>
                          </a:r>
                        </a:p>
                      </a:txBody>
                      <a:tcPr/>
                    </a:tc>
                    <a:extLst>
                      <a:ext uri="{0D108BD9-81ED-4DB2-BD59-A6C34878D82A}">
                        <a16:rowId xmlns:a16="http://schemas.microsoft.com/office/drawing/2014/main" val="3767700092"/>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US" dirty="0"/>
                        </a:p>
                      </a:txBody>
                      <a:tcPr/>
                    </a:tc>
                    <a:tc>
                      <a:txBody>
                        <a:bodyPr/>
                        <a:lstStyle/>
                        <a:p>
                          <a:r>
                            <a:rPr lang="en-US" dirty="0"/>
                            <a:t>0.2</a:t>
                          </a:r>
                        </a:p>
                      </a:txBody>
                      <a:tcPr/>
                    </a:tc>
                    <a:extLst>
                      <a:ext uri="{0D108BD9-81ED-4DB2-BD59-A6C34878D82A}">
                        <a16:rowId xmlns:a16="http://schemas.microsoft.com/office/drawing/2014/main" val="2706289287"/>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𝐷</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a:txBody>
                      <a:tcPr/>
                    </a:tc>
                    <a:tc>
                      <a:txBody>
                        <a:bodyPr/>
                        <a:lstStyle/>
                        <a:p>
                          <a:r>
                            <a:rPr lang="en-US" dirty="0"/>
                            <a:t>0.4</a:t>
                          </a:r>
                        </a:p>
                      </a:txBody>
                      <a:tcPr/>
                    </a:tc>
                    <a:extLst>
                      <a:ext uri="{0D108BD9-81ED-4DB2-BD59-A6C34878D82A}">
                        <a16:rowId xmlns:a16="http://schemas.microsoft.com/office/drawing/2014/main" val="835205081"/>
                      </a:ext>
                    </a:extLst>
                  </a:tr>
                </a:tbl>
              </a:graphicData>
            </a:graphic>
          </p:graphicFrame>
        </mc:Choice>
        <mc:Fallback xmlns="">
          <p:graphicFrame>
            <p:nvGraphicFramePr>
              <p:cNvPr id="4" name="Table 5">
                <a:extLst>
                  <a:ext uri="{FF2B5EF4-FFF2-40B4-BE49-F238E27FC236}">
                    <a16:creationId xmlns:a16="http://schemas.microsoft.com/office/drawing/2014/main" id="{3B399FBE-89AC-6ED8-31F4-025A2E713922}"/>
                  </a:ext>
                </a:extLst>
              </p:cNvPr>
              <p:cNvGraphicFramePr>
                <a:graphicFrameLocks noGrp="1"/>
              </p:cNvGraphicFramePr>
              <p:nvPr/>
            </p:nvGraphicFramePr>
            <p:xfrm>
              <a:off x="5380807" y="4001294"/>
              <a:ext cx="5571066" cy="1854200"/>
            </p:xfrm>
            <a:graphic>
              <a:graphicData uri="http://schemas.openxmlformats.org/drawingml/2006/table">
                <a:tbl>
                  <a:tblPr firstRow="1" bandRow="1">
                    <a:tableStyleId>{5C22544A-7EE6-4342-B048-85BDC9FD1C3A}</a:tableStyleId>
                  </a:tblPr>
                  <a:tblGrid>
                    <a:gridCol w="1857022">
                      <a:extLst>
                        <a:ext uri="{9D8B030D-6E8A-4147-A177-3AD203B41FA5}">
                          <a16:colId xmlns:a16="http://schemas.microsoft.com/office/drawing/2014/main" val="1336012923"/>
                        </a:ext>
                      </a:extLst>
                    </a:gridCol>
                    <a:gridCol w="1857022">
                      <a:extLst>
                        <a:ext uri="{9D8B030D-6E8A-4147-A177-3AD203B41FA5}">
                          <a16:colId xmlns:a16="http://schemas.microsoft.com/office/drawing/2014/main" val="2005417038"/>
                        </a:ext>
                      </a:extLst>
                    </a:gridCol>
                    <a:gridCol w="1857022">
                      <a:extLst>
                        <a:ext uri="{9D8B030D-6E8A-4147-A177-3AD203B41FA5}">
                          <a16:colId xmlns:a16="http://schemas.microsoft.com/office/drawing/2014/main" val="3097360371"/>
                        </a:ext>
                      </a:extLst>
                    </a:gridCol>
                  </a:tblGrid>
                  <a:tr h="370840">
                    <a:tc>
                      <a:txBody>
                        <a:bodyPr/>
                        <a:lstStyle/>
                        <a:p>
                          <a:endParaRPr lang="en-US"/>
                        </a:p>
                      </a:txBody>
                      <a:tcPr>
                        <a:blipFill>
                          <a:blip r:embed="rId3"/>
                          <a:stretch>
                            <a:fillRect l="-328" t="-1639" r="-201311" b="-424590"/>
                          </a:stretch>
                        </a:blipFill>
                      </a:tcPr>
                    </a:tc>
                    <a:tc>
                      <a:txBody>
                        <a:bodyPr/>
                        <a:lstStyle/>
                        <a:p>
                          <a:endParaRPr lang="en-US"/>
                        </a:p>
                      </a:txBody>
                      <a:tcPr>
                        <a:blipFill>
                          <a:blip r:embed="rId3"/>
                          <a:stretch>
                            <a:fillRect l="-100328" t="-1639" r="-101311" b="-424590"/>
                          </a:stretch>
                        </a:blipFill>
                      </a:tcPr>
                    </a:tc>
                    <a:tc>
                      <a:txBody>
                        <a:bodyPr/>
                        <a:lstStyle/>
                        <a:p>
                          <a:endParaRPr lang="en-US"/>
                        </a:p>
                      </a:txBody>
                      <a:tcPr>
                        <a:blipFill>
                          <a:blip r:embed="rId3"/>
                          <a:stretch>
                            <a:fillRect l="-200328" t="-1639" r="-1311" b="-424590"/>
                          </a:stretch>
                        </a:blipFill>
                      </a:tcPr>
                    </a:tc>
                    <a:extLst>
                      <a:ext uri="{0D108BD9-81ED-4DB2-BD59-A6C34878D82A}">
                        <a16:rowId xmlns:a16="http://schemas.microsoft.com/office/drawing/2014/main" val="3174223995"/>
                      </a:ext>
                    </a:extLst>
                  </a:tr>
                  <a:tr h="370840">
                    <a:tc>
                      <a:txBody>
                        <a:bodyPr/>
                        <a:lstStyle/>
                        <a:p>
                          <a:endParaRPr lang="en-US"/>
                        </a:p>
                      </a:txBody>
                      <a:tcPr>
                        <a:blipFill>
                          <a:blip r:embed="rId3"/>
                          <a:stretch>
                            <a:fillRect l="-328" t="-101639" r="-201311" b="-324590"/>
                          </a:stretch>
                        </a:blipFill>
                      </a:tcPr>
                    </a:tc>
                    <a:tc>
                      <a:txBody>
                        <a:bodyPr/>
                        <a:lstStyle/>
                        <a:p>
                          <a:endParaRPr lang="en-US"/>
                        </a:p>
                      </a:txBody>
                      <a:tcPr>
                        <a:blipFill>
                          <a:blip r:embed="rId3"/>
                          <a:stretch>
                            <a:fillRect l="-100328" t="-101639" r="-101311" b="-324590"/>
                          </a:stretch>
                        </a:blipFill>
                      </a:tcPr>
                    </a:tc>
                    <a:tc>
                      <a:txBody>
                        <a:bodyPr/>
                        <a:lstStyle/>
                        <a:p>
                          <a:r>
                            <a:rPr lang="en-US" dirty="0"/>
                            <a:t>0.3</a:t>
                          </a:r>
                        </a:p>
                      </a:txBody>
                      <a:tcPr/>
                    </a:tc>
                    <a:extLst>
                      <a:ext uri="{0D108BD9-81ED-4DB2-BD59-A6C34878D82A}">
                        <a16:rowId xmlns:a16="http://schemas.microsoft.com/office/drawing/2014/main" val="3632990085"/>
                      </a:ext>
                    </a:extLst>
                  </a:tr>
                  <a:tr h="370840">
                    <a:tc>
                      <a:txBody>
                        <a:bodyPr/>
                        <a:lstStyle/>
                        <a:p>
                          <a:endParaRPr lang="en-US"/>
                        </a:p>
                      </a:txBody>
                      <a:tcPr>
                        <a:blipFill>
                          <a:blip r:embed="rId3"/>
                          <a:stretch>
                            <a:fillRect l="-328" t="-201639" r="-201311" b="-224590"/>
                          </a:stretch>
                        </a:blipFill>
                      </a:tcPr>
                    </a:tc>
                    <a:tc>
                      <a:txBody>
                        <a:bodyPr/>
                        <a:lstStyle/>
                        <a:p>
                          <a:endParaRPr lang="en-US"/>
                        </a:p>
                      </a:txBody>
                      <a:tcPr>
                        <a:blipFill>
                          <a:blip r:embed="rId3"/>
                          <a:stretch>
                            <a:fillRect l="-100328" t="-201639" r="-101311" b="-224590"/>
                          </a:stretch>
                        </a:blipFill>
                      </a:tcPr>
                    </a:tc>
                    <a:tc>
                      <a:txBody>
                        <a:bodyPr/>
                        <a:lstStyle/>
                        <a:p>
                          <a:r>
                            <a:rPr lang="en-US" dirty="0"/>
                            <a:t>0.1</a:t>
                          </a:r>
                        </a:p>
                      </a:txBody>
                      <a:tcPr/>
                    </a:tc>
                    <a:extLst>
                      <a:ext uri="{0D108BD9-81ED-4DB2-BD59-A6C34878D82A}">
                        <a16:rowId xmlns:a16="http://schemas.microsoft.com/office/drawing/2014/main" val="3767700092"/>
                      </a:ext>
                    </a:extLst>
                  </a:tr>
                  <a:tr h="370840">
                    <a:tc>
                      <a:txBody>
                        <a:bodyPr/>
                        <a:lstStyle/>
                        <a:p>
                          <a:endParaRPr lang="en-US"/>
                        </a:p>
                      </a:txBody>
                      <a:tcPr>
                        <a:blipFill>
                          <a:blip r:embed="rId3"/>
                          <a:stretch>
                            <a:fillRect l="-328" t="-301639" r="-201311" b="-124590"/>
                          </a:stretch>
                        </a:blipFill>
                      </a:tcPr>
                    </a:tc>
                    <a:tc>
                      <a:txBody>
                        <a:bodyPr/>
                        <a:lstStyle/>
                        <a:p>
                          <a:endParaRPr lang="en-US"/>
                        </a:p>
                      </a:txBody>
                      <a:tcPr>
                        <a:blipFill>
                          <a:blip r:embed="rId3"/>
                          <a:stretch>
                            <a:fillRect l="-100328" t="-301639" r="-101311" b="-124590"/>
                          </a:stretch>
                        </a:blipFill>
                      </a:tcPr>
                    </a:tc>
                    <a:tc>
                      <a:txBody>
                        <a:bodyPr/>
                        <a:lstStyle/>
                        <a:p>
                          <a:r>
                            <a:rPr lang="en-US" dirty="0"/>
                            <a:t>0.2</a:t>
                          </a:r>
                        </a:p>
                      </a:txBody>
                      <a:tcPr/>
                    </a:tc>
                    <a:extLst>
                      <a:ext uri="{0D108BD9-81ED-4DB2-BD59-A6C34878D82A}">
                        <a16:rowId xmlns:a16="http://schemas.microsoft.com/office/drawing/2014/main" val="2706289287"/>
                      </a:ext>
                    </a:extLst>
                  </a:tr>
                  <a:tr h="370840">
                    <a:tc>
                      <a:txBody>
                        <a:bodyPr/>
                        <a:lstStyle/>
                        <a:p>
                          <a:endParaRPr lang="en-US"/>
                        </a:p>
                      </a:txBody>
                      <a:tcPr>
                        <a:blipFill>
                          <a:blip r:embed="rId3"/>
                          <a:stretch>
                            <a:fillRect l="-328" t="-401639" r="-201311" b="-24590"/>
                          </a:stretch>
                        </a:blipFill>
                      </a:tcPr>
                    </a:tc>
                    <a:tc>
                      <a:txBody>
                        <a:bodyPr/>
                        <a:lstStyle/>
                        <a:p>
                          <a:endParaRPr lang="en-US"/>
                        </a:p>
                      </a:txBody>
                      <a:tcPr>
                        <a:blipFill>
                          <a:blip r:embed="rId3"/>
                          <a:stretch>
                            <a:fillRect l="-100328" t="-401639" r="-101311" b="-24590"/>
                          </a:stretch>
                        </a:blipFill>
                      </a:tcPr>
                    </a:tc>
                    <a:tc>
                      <a:txBody>
                        <a:bodyPr/>
                        <a:lstStyle/>
                        <a:p>
                          <a:r>
                            <a:rPr lang="en-US" dirty="0"/>
                            <a:t>0.4</a:t>
                          </a:r>
                        </a:p>
                      </a:txBody>
                      <a:tcPr/>
                    </a:tc>
                    <a:extLst>
                      <a:ext uri="{0D108BD9-81ED-4DB2-BD59-A6C34878D82A}">
                        <a16:rowId xmlns:a16="http://schemas.microsoft.com/office/drawing/2014/main" val="835205081"/>
                      </a:ext>
                    </a:extLst>
                  </a:tr>
                </a:tbl>
              </a:graphicData>
            </a:graphic>
          </p:graphicFrame>
        </mc:Fallback>
      </mc:AlternateContent>
    </p:spTree>
    <p:extLst>
      <p:ext uri="{BB962C8B-B14F-4D97-AF65-F5344CB8AC3E}">
        <p14:creationId xmlns:p14="http://schemas.microsoft.com/office/powerpoint/2010/main" val="540126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351DC-C05F-DDB5-9533-80A1403D80CC}"/>
              </a:ext>
            </a:extLst>
          </p:cNvPr>
          <p:cNvSpPr>
            <a:spLocks noGrp="1"/>
          </p:cNvSpPr>
          <p:nvPr>
            <p:ph type="title"/>
          </p:nvPr>
        </p:nvSpPr>
        <p:spPr/>
        <p:txBody>
          <a:bodyPr/>
          <a:lstStyle/>
          <a:p>
            <a:r>
              <a:rPr lang="en-US" dirty="0"/>
              <a:t>The Problem of Induction</a:t>
            </a:r>
          </a:p>
        </p:txBody>
      </p:sp>
      <p:sp>
        <p:nvSpPr>
          <p:cNvPr id="3" name="Content Placeholder 2">
            <a:extLst>
              <a:ext uri="{FF2B5EF4-FFF2-40B4-BE49-F238E27FC236}">
                <a16:creationId xmlns:a16="http://schemas.microsoft.com/office/drawing/2014/main" id="{82E7CE4C-CC8A-F8F1-D483-D2FE203C83B1}"/>
              </a:ext>
            </a:extLst>
          </p:cNvPr>
          <p:cNvSpPr>
            <a:spLocks noGrp="1"/>
          </p:cNvSpPr>
          <p:nvPr>
            <p:ph idx="1"/>
          </p:nvPr>
        </p:nvSpPr>
        <p:spPr>
          <a:xfrm>
            <a:off x="838200" y="1825625"/>
            <a:ext cx="5786887" cy="4351338"/>
          </a:xfrm>
        </p:spPr>
        <p:txBody>
          <a:bodyPr/>
          <a:lstStyle/>
          <a:p>
            <a:r>
              <a:rPr lang="en-US" dirty="0"/>
              <a:t> A Treatise of Human Nature, writing "there can be no demonstrative arguments to prove, that those instances, of which we have had no experience, resemble those, of which we have had experience.“ (1739)</a:t>
            </a:r>
          </a:p>
        </p:txBody>
      </p:sp>
      <p:pic>
        <p:nvPicPr>
          <p:cNvPr id="4098" name="Picture 2" descr="David Hume, the Modest Public Intellectual">
            <a:extLst>
              <a:ext uri="{FF2B5EF4-FFF2-40B4-BE49-F238E27FC236}">
                <a16:creationId xmlns:a16="http://schemas.microsoft.com/office/drawing/2014/main" id="{532E852B-02F3-1628-C0BE-05359A82F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027" y="1922300"/>
            <a:ext cx="5290457" cy="352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654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351DC-C05F-DDB5-9533-80A1403D80CC}"/>
              </a:ext>
            </a:extLst>
          </p:cNvPr>
          <p:cNvSpPr>
            <a:spLocks noGrp="1"/>
          </p:cNvSpPr>
          <p:nvPr>
            <p:ph type="title"/>
          </p:nvPr>
        </p:nvSpPr>
        <p:spPr/>
        <p:txBody>
          <a:bodyPr/>
          <a:lstStyle/>
          <a:p>
            <a:r>
              <a:rPr lang="en-US" dirty="0"/>
              <a:t>The Problem of Induction</a:t>
            </a:r>
          </a:p>
        </p:txBody>
      </p:sp>
      <p:sp>
        <p:nvSpPr>
          <p:cNvPr id="3" name="Content Placeholder 2">
            <a:extLst>
              <a:ext uri="{FF2B5EF4-FFF2-40B4-BE49-F238E27FC236}">
                <a16:creationId xmlns:a16="http://schemas.microsoft.com/office/drawing/2014/main" id="{82E7CE4C-CC8A-F8F1-D483-D2FE203C83B1}"/>
              </a:ext>
            </a:extLst>
          </p:cNvPr>
          <p:cNvSpPr>
            <a:spLocks noGrp="1"/>
          </p:cNvSpPr>
          <p:nvPr>
            <p:ph idx="1"/>
          </p:nvPr>
        </p:nvSpPr>
        <p:spPr>
          <a:xfrm>
            <a:off x="838200" y="1825625"/>
            <a:ext cx="5786887" cy="4351338"/>
          </a:xfrm>
        </p:spPr>
        <p:txBody>
          <a:bodyPr/>
          <a:lstStyle/>
          <a:p>
            <a:r>
              <a:rPr lang="en-US" dirty="0"/>
              <a:t>How do you justify using induction?</a:t>
            </a:r>
          </a:p>
          <a:p>
            <a:endParaRPr lang="en-US" dirty="0"/>
          </a:p>
          <a:p>
            <a:r>
              <a:rPr lang="en-US" dirty="0"/>
              <a:t>View: It does not follow from rational logic</a:t>
            </a:r>
          </a:p>
          <a:p>
            <a:endParaRPr lang="en-US" dirty="0"/>
          </a:p>
          <a:p>
            <a:r>
              <a:rPr lang="en-US" dirty="0"/>
              <a:t>Modern science is in part, faith-based</a:t>
            </a:r>
          </a:p>
        </p:txBody>
      </p:sp>
      <p:pic>
        <p:nvPicPr>
          <p:cNvPr id="4098" name="Picture 2" descr="David Hume, the Modest Public Intellectual">
            <a:extLst>
              <a:ext uri="{FF2B5EF4-FFF2-40B4-BE49-F238E27FC236}">
                <a16:creationId xmlns:a16="http://schemas.microsoft.com/office/drawing/2014/main" id="{532E852B-02F3-1628-C0BE-05359A82F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027" y="1922300"/>
            <a:ext cx="5290457" cy="352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9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6286</TotalTime>
  <Words>3707</Words>
  <Application>Microsoft Office PowerPoint</Application>
  <PresentationFormat>Widescreen</PresentationFormat>
  <Paragraphs>929</Paragraphs>
  <Slides>76</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3" baseType="lpstr">
      <vt:lpstr>Arial</vt:lpstr>
      <vt:lpstr>Calibri</vt:lpstr>
      <vt:lpstr>Calibri Light</vt:lpstr>
      <vt:lpstr>Cambria</vt:lpstr>
      <vt:lpstr>Cambria Math</vt:lpstr>
      <vt:lpstr>Office Theme</vt:lpstr>
      <vt:lpstr>Bitmap Image</vt:lpstr>
      <vt:lpstr>INST 414: Data Science Techniques   Lecture 2 Probability Basics</vt:lpstr>
      <vt:lpstr>Announcements</vt:lpstr>
      <vt:lpstr>Probability Basics</vt:lpstr>
      <vt:lpstr>What is Probability?</vt:lpstr>
      <vt:lpstr>Example</vt:lpstr>
      <vt:lpstr>Induction</vt:lpstr>
      <vt:lpstr>Induction</vt:lpstr>
      <vt:lpstr>The Problem of Induction</vt:lpstr>
      <vt:lpstr>The Problem of Induction</vt:lpstr>
      <vt:lpstr>The Problem of David Hume</vt:lpstr>
      <vt:lpstr>Probability and Induction</vt:lpstr>
      <vt:lpstr>Probability in the Real World</vt:lpstr>
      <vt:lpstr>How Do We Make a Prediction?</vt:lpstr>
      <vt:lpstr>How Do We Make a Prediction?</vt:lpstr>
      <vt:lpstr>The Overall FTA Rate</vt:lpstr>
      <vt:lpstr>The Overall FTA Rate</vt:lpstr>
      <vt:lpstr>What Is the Chance of No FTA?</vt:lpstr>
      <vt:lpstr>Rules of Probability</vt:lpstr>
      <vt:lpstr>Notation We Will Use</vt:lpstr>
      <vt:lpstr>What Is Our Prediction?</vt:lpstr>
      <vt:lpstr>Predictors</vt:lpstr>
      <vt:lpstr>Conditional Probabilities</vt:lpstr>
      <vt:lpstr>Conditional Probabilities</vt:lpstr>
      <vt:lpstr>Scoring</vt:lpstr>
      <vt:lpstr>Public Safety Assessment</vt:lpstr>
      <vt:lpstr>Agenda</vt:lpstr>
      <vt:lpstr>Random Variables and  Events</vt:lpstr>
      <vt:lpstr>Events</vt:lpstr>
      <vt:lpstr>“Event Space”</vt:lpstr>
      <vt:lpstr>Event Space</vt:lpstr>
      <vt:lpstr>Event Space</vt:lpstr>
      <vt:lpstr>Event Space</vt:lpstr>
      <vt:lpstr>Event Space</vt:lpstr>
      <vt:lpstr>Event Space</vt:lpstr>
      <vt:lpstr>Event Space</vt:lpstr>
      <vt:lpstr>Event Space</vt:lpstr>
      <vt:lpstr>Probability Distributions</vt:lpstr>
      <vt:lpstr>Joint Probability Distributions</vt:lpstr>
      <vt:lpstr>Event Space</vt:lpstr>
      <vt:lpstr>Event Space for Two Random Variables</vt:lpstr>
      <vt:lpstr>Two Random Variables</vt:lpstr>
      <vt:lpstr>Marginal and Joint Distributions</vt:lpstr>
      <vt:lpstr>Interpreting Joint  Distributions</vt:lpstr>
      <vt:lpstr>Joint Distribution</vt:lpstr>
      <vt:lpstr>Examples</vt:lpstr>
      <vt:lpstr>Going from Joint to Marginal Distribution</vt:lpstr>
      <vt:lpstr>What is P(X_1 )?</vt:lpstr>
      <vt:lpstr>Marginal Distribution Example</vt:lpstr>
      <vt:lpstr>Marginal Distribution Example</vt:lpstr>
      <vt:lpstr>Marginal Distribution Example</vt:lpstr>
      <vt:lpstr>What Are We Doing When We Marginalize?</vt:lpstr>
      <vt:lpstr>What Are We Doing When We Marginalize?</vt:lpstr>
      <vt:lpstr>What Are We Doing When We Marginalize?</vt:lpstr>
      <vt:lpstr>What Are We Doing When We Marginalize?</vt:lpstr>
      <vt:lpstr>What Are We Doing When We Marginalize?</vt:lpstr>
      <vt:lpstr>What Are We Doing When We Marginalize?</vt:lpstr>
      <vt:lpstr>What Are We Doing When We Marginalize?</vt:lpstr>
      <vt:lpstr>Another Way of Writing It</vt:lpstr>
      <vt:lpstr>Another Way of Writing It</vt:lpstr>
      <vt:lpstr>Another Way of Writing It</vt:lpstr>
      <vt:lpstr>Probability Practice</vt:lpstr>
      <vt:lpstr>The 2028 Election Cycle</vt:lpstr>
      <vt:lpstr>The 2028 Election Cycle</vt:lpstr>
      <vt:lpstr>The 2028 Election Cycle</vt:lpstr>
      <vt:lpstr>The 2028 Election Cycle</vt:lpstr>
      <vt:lpstr>The 2028 Election Cycle</vt:lpstr>
      <vt:lpstr>The 2028 Election Cycle</vt:lpstr>
      <vt:lpstr>The 2028 Election Cycle</vt:lpstr>
      <vt:lpstr>The 2028 Election Cycle</vt:lpstr>
      <vt:lpstr>The 2028 Election Cycle</vt:lpstr>
      <vt:lpstr>The 2028 Election Cycle</vt:lpstr>
      <vt:lpstr>The 2028 Election Cycle</vt:lpstr>
      <vt:lpstr>The 2028 Election Cycle</vt:lpstr>
      <vt:lpstr>The 2028 Election Cycle</vt:lpstr>
      <vt:lpstr>The 2028 Election Cycle</vt:lpstr>
      <vt:lpstr>The 2028 Election Cycle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 414 Data  Lecture X </dc:title>
  <dc:creator>Zubin Jelveh</dc:creator>
  <cp:lastModifiedBy>Zubin Jelveh</cp:lastModifiedBy>
  <cp:revision>108</cp:revision>
  <dcterms:created xsi:type="dcterms:W3CDTF">2021-01-25T02:56:49Z</dcterms:created>
  <dcterms:modified xsi:type="dcterms:W3CDTF">2024-09-12T14:40:15Z</dcterms:modified>
</cp:coreProperties>
</file>